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Bold" panose="020B0604020202020204" charset="0"/>
      <p:regular r:id="rId18"/>
    </p:embeddedFont>
    <p:embeddedFont>
      <p:font typeface="Open Sans 1" panose="020B0604020202020204" charset="0"/>
      <p:regular r:id="rId19"/>
    </p:embeddedFont>
    <p:embeddedFont>
      <p:font typeface="Open Sans 1 Bold" panose="020B0604020202020204" charset="0"/>
      <p:regular r:id="rId20"/>
    </p:embeddedFont>
    <p:embeddedFont>
      <p:font typeface="Open Sans 2" panose="020B0604020202020204" charset="0"/>
      <p:regular r:id="rId21"/>
    </p:embeddedFont>
    <p:embeddedFont>
      <p:font typeface="Open Sans 2 Bold" panose="020B0604020202020204" charset="0"/>
      <p:regular r:id="rId22"/>
    </p:embeddedFont>
    <p:embeddedFont>
      <p:font typeface="Pixelated Dotted" panose="020B0604020202020204" charset="-78"/>
      <p:regular r:id="rId23"/>
    </p:embeddedFont>
    <p:embeddedFont>
      <p:font typeface="Poppi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7373"/>
    <a:srgbClr val="3ECF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461602" cy="822151"/>
          </a:xfrm>
        </p:grpSpPr>
        <p:sp>
          <p:nvSpPr>
            <p:cNvPr id="3" name="Freeform 3"/>
            <p:cNvSpPr/>
            <p:nvPr/>
          </p:nvSpPr>
          <p:spPr>
            <a:xfrm>
              <a:off x="0" y="0"/>
              <a:ext cx="1461602" cy="822151"/>
            </a:xfrm>
            <a:custGeom>
              <a:avLst/>
              <a:gdLst/>
              <a:ahLst/>
              <a:cxnLst/>
              <a:rect l="l" t="t" r="r" b="b"/>
              <a:pathLst>
                <a:path w="1461602" h="822151">
                  <a:moveTo>
                    <a:pt x="0" y="0"/>
                  </a:moveTo>
                  <a:lnTo>
                    <a:pt x="1461602" y="0"/>
                  </a:lnTo>
                  <a:lnTo>
                    <a:pt x="1461602" y="822151"/>
                  </a:lnTo>
                  <a:lnTo>
                    <a:pt x="0" y="822151"/>
                  </a:lnTo>
                  <a:close/>
                </a:path>
              </a:pathLst>
            </a:custGeom>
            <a:blipFill>
              <a:blip r:embed="rId2"/>
              <a:stretch>
                <a:fillRect t="-9222" b="-9222"/>
              </a:stretch>
            </a:blipFill>
          </p:spPr>
        </p:sp>
      </p:grpSp>
      <p:grpSp>
        <p:nvGrpSpPr>
          <p:cNvPr id="4" name="Group 4"/>
          <p:cNvGrpSpPr/>
          <p:nvPr/>
        </p:nvGrpSpPr>
        <p:grpSpPr>
          <a:xfrm>
            <a:off x="0" y="-3497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31139">
                <a:alpha val="70980"/>
              </a:srgbClr>
            </a:solidFill>
          </p:spPr>
        </p:sp>
        <p:sp>
          <p:nvSpPr>
            <p:cNvPr id="6" name="TextBox 6"/>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3689077"/>
            <a:ext cx="5193070" cy="1293837"/>
            <a:chOff x="0" y="0"/>
            <a:chExt cx="1367722" cy="340764"/>
          </a:xfrm>
        </p:grpSpPr>
        <p:sp>
          <p:nvSpPr>
            <p:cNvPr id="8" name="Freeform 8"/>
            <p:cNvSpPr/>
            <p:nvPr/>
          </p:nvSpPr>
          <p:spPr>
            <a:xfrm>
              <a:off x="0" y="0"/>
              <a:ext cx="1367722" cy="340764"/>
            </a:xfrm>
            <a:custGeom>
              <a:avLst/>
              <a:gdLst/>
              <a:ahLst/>
              <a:cxnLst/>
              <a:rect l="l" t="t" r="r" b="b"/>
              <a:pathLst>
                <a:path w="1367722" h="340764">
                  <a:moveTo>
                    <a:pt x="0" y="0"/>
                  </a:moveTo>
                  <a:lnTo>
                    <a:pt x="1367722" y="0"/>
                  </a:lnTo>
                  <a:lnTo>
                    <a:pt x="1367722" y="340764"/>
                  </a:lnTo>
                  <a:lnTo>
                    <a:pt x="0" y="340764"/>
                  </a:lnTo>
                  <a:close/>
                </a:path>
              </a:pathLst>
            </a:custGeom>
            <a:solidFill>
              <a:srgbClr val="0570C9"/>
            </a:solidFill>
          </p:spPr>
        </p:sp>
        <p:sp>
          <p:nvSpPr>
            <p:cNvPr id="9" name="TextBox 9"/>
            <p:cNvSpPr txBox="1"/>
            <p:nvPr/>
          </p:nvSpPr>
          <p:spPr>
            <a:xfrm>
              <a:off x="0" y="-38100"/>
              <a:ext cx="1367722" cy="37886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1703114"/>
            <a:ext cx="17513858" cy="6083349"/>
          </a:xfrm>
          <a:prstGeom prst="rect">
            <a:avLst/>
          </a:prstGeom>
        </p:spPr>
        <p:txBody>
          <a:bodyPr lIns="0" tIns="0" rIns="0" bIns="0" rtlCol="0" anchor="t">
            <a:spAutoFit/>
          </a:bodyPr>
          <a:lstStyle/>
          <a:p>
            <a:pPr algn="l">
              <a:lnSpc>
                <a:spcPts val="23797"/>
              </a:lnSpc>
            </a:pPr>
            <a:r>
              <a:rPr lang="en-US" sz="16998" b="1" dirty="0">
                <a:solidFill>
                  <a:srgbClr val="FFFFFF"/>
                </a:solidFill>
                <a:latin typeface="Poppins Bold"/>
                <a:ea typeface="Poppins Bold"/>
                <a:cs typeface="Poppins Bold"/>
                <a:sym typeface="Poppins Bold"/>
              </a:rPr>
              <a:t>Administration </a:t>
            </a:r>
            <a:r>
              <a:rPr lang="en-US" sz="16998" b="1" dirty="0" err="1">
                <a:solidFill>
                  <a:srgbClr val="FFFFFF"/>
                </a:solidFill>
                <a:latin typeface="Poppins Bold"/>
                <a:ea typeface="Poppins Bold"/>
                <a:cs typeface="Poppins Bold"/>
                <a:sym typeface="Poppins Bold"/>
              </a:rPr>
              <a:t>Scolaire</a:t>
            </a:r>
            <a:endParaRPr lang="en-US" sz="16998" b="1" dirty="0">
              <a:solidFill>
                <a:srgbClr val="FFFFFF"/>
              </a:solidFill>
              <a:latin typeface="Poppins Bold"/>
              <a:ea typeface="Poppins Bold"/>
              <a:cs typeface="Poppins Bold"/>
              <a:sym typeface="Poppins Bold"/>
            </a:endParaRPr>
          </a:p>
        </p:txBody>
      </p:sp>
      <p:sp>
        <p:nvSpPr>
          <p:cNvPr id="11" name="TextBox 11"/>
          <p:cNvSpPr txBox="1"/>
          <p:nvPr/>
        </p:nvSpPr>
        <p:spPr>
          <a:xfrm>
            <a:off x="0" y="34970"/>
            <a:ext cx="4798755" cy="372744"/>
          </a:xfrm>
          <a:prstGeom prst="rect">
            <a:avLst/>
          </a:prstGeom>
        </p:spPr>
        <p:txBody>
          <a:bodyPr lIns="0" tIns="0" rIns="0" bIns="0" rtlCol="0" anchor="t">
            <a:spAutoFit/>
          </a:bodyPr>
          <a:lstStyle/>
          <a:p>
            <a:pPr algn="l">
              <a:lnSpc>
                <a:spcPts val="3080"/>
              </a:lnSpc>
            </a:pPr>
            <a:r>
              <a:rPr lang="en-US" sz="2200" dirty="0">
                <a:solidFill>
                  <a:srgbClr val="FFFFFF"/>
                </a:solidFill>
                <a:latin typeface="Open Sans 2"/>
                <a:ea typeface="Open Sans 2"/>
                <a:cs typeface="Open Sans 2"/>
                <a:sym typeface="Open Sans 2"/>
              </a:rPr>
              <a:t>EMSI Presentation </a:t>
            </a:r>
          </a:p>
        </p:txBody>
      </p:sp>
      <p:sp>
        <p:nvSpPr>
          <p:cNvPr id="12" name="TextBox 12"/>
          <p:cNvSpPr txBox="1"/>
          <p:nvPr/>
        </p:nvSpPr>
        <p:spPr>
          <a:xfrm>
            <a:off x="185539" y="9220200"/>
            <a:ext cx="10407701" cy="1544319"/>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Projet réalisé par : Ayman KHRIBECH ,Alaa LAICH</a:t>
            </a:r>
          </a:p>
          <a:p>
            <a:pPr algn="l">
              <a:lnSpc>
                <a:spcPts val="3080"/>
              </a:lnSpc>
            </a:pPr>
            <a:r>
              <a:rPr lang="en-US" sz="2200">
                <a:solidFill>
                  <a:srgbClr val="FFFFFF"/>
                </a:solidFill>
                <a:latin typeface="Open Sans 2"/>
                <a:ea typeface="Open Sans 2"/>
                <a:cs typeface="Open Sans 2"/>
                <a:sym typeface="Open Sans 2"/>
              </a:rPr>
              <a:t>Encadre par :Mme Houda MOUTTALIB</a:t>
            </a:r>
          </a:p>
          <a:p>
            <a:pPr algn="l">
              <a:lnSpc>
                <a:spcPts val="3080"/>
              </a:lnSpc>
            </a:pPr>
            <a:endParaRPr lang="en-US" sz="2200">
              <a:solidFill>
                <a:srgbClr val="FFFFFF"/>
              </a:solidFill>
              <a:latin typeface="Open Sans 2"/>
              <a:ea typeface="Open Sans 2"/>
              <a:cs typeface="Open Sans 2"/>
              <a:sym typeface="Open Sans 2"/>
            </a:endParaRPr>
          </a:p>
          <a:p>
            <a:pPr algn="l">
              <a:lnSpc>
                <a:spcPts val="3080"/>
              </a:lnSpc>
            </a:pPr>
            <a:endParaRPr lang="en-US" sz="2200">
              <a:solidFill>
                <a:srgbClr val="FFFFFF"/>
              </a:solidFill>
              <a:latin typeface="Open Sans 2"/>
              <a:ea typeface="Open Sans 2"/>
              <a:cs typeface="Open Sans 2"/>
              <a:sym typeface="Open Sans 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51961" y="0"/>
            <a:ext cx="9144000" cy="10163307"/>
          </a:xfrm>
          <a:custGeom>
            <a:avLst/>
            <a:gdLst/>
            <a:ahLst/>
            <a:cxnLst/>
            <a:rect l="l" t="t" r="r" b="b"/>
            <a:pathLst>
              <a:path w="9144000" h="10163307">
                <a:moveTo>
                  <a:pt x="0" y="0"/>
                </a:moveTo>
                <a:lnTo>
                  <a:pt x="9144000" y="0"/>
                </a:lnTo>
                <a:lnTo>
                  <a:pt x="9144000" y="10163307"/>
                </a:lnTo>
                <a:lnTo>
                  <a:pt x="0" y="10163307"/>
                </a:lnTo>
                <a:lnTo>
                  <a:pt x="0" y="0"/>
                </a:lnTo>
                <a:close/>
              </a:path>
            </a:pathLst>
          </a:custGeom>
          <a:blipFill>
            <a:blip r:embed="rId2"/>
            <a:stretch>
              <a:fillRect r="-100000" b="-1217"/>
            </a:stretch>
          </a:blipFill>
        </p:spPr>
      </p:sp>
      <p:grpSp>
        <p:nvGrpSpPr>
          <p:cNvPr id="3" name="Group 3"/>
          <p:cNvGrpSpPr/>
          <p:nvPr/>
        </p:nvGrpSpPr>
        <p:grpSpPr>
          <a:xfrm>
            <a:off x="746922" y="6789069"/>
            <a:ext cx="7239844" cy="2608736"/>
            <a:chOff x="0" y="0"/>
            <a:chExt cx="1906790" cy="687075"/>
          </a:xfrm>
        </p:grpSpPr>
        <p:sp>
          <p:nvSpPr>
            <p:cNvPr id="4" name="Freeform 4"/>
            <p:cNvSpPr/>
            <p:nvPr/>
          </p:nvSpPr>
          <p:spPr>
            <a:xfrm>
              <a:off x="0" y="0"/>
              <a:ext cx="1906790" cy="687075"/>
            </a:xfrm>
            <a:custGeom>
              <a:avLst/>
              <a:gdLst/>
              <a:ahLst/>
              <a:cxnLst/>
              <a:rect l="l" t="t" r="r" b="b"/>
              <a:pathLst>
                <a:path w="1906790" h="687075">
                  <a:moveTo>
                    <a:pt x="31011" y="0"/>
                  </a:moveTo>
                  <a:lnTo>
                    <a:pt x="1875779" y="0"/>
                  </a:lnTo>
                  <a:cubicBezTo>
                    <a:pt x="1892906" y="0"/>
                    <a:pt x="1906790" y="13884"/>
                    <a:pt x="1906790" y="31011"/>
                  </a:cubicBezTo>
                  <a:lnTo>
                    <a:pt x="1906790" y="656063"/>
                  </a:lnTo>
                  <a:cubicBezTo>
                    <a:pt x="1906790" y="664288"/>
                    <a:pt x="1903523" y="672176"/>
                    <a:pt x="1897707" y="677992"/>
                  </a:cubicBezTo>
                  <a:cubicBezTo>
                    <a:pt x="1891891" y="683807"/>
                    <a:pt x="1884004" y="687075"/>
                    <a:pt x="1875779" y="687075"/>
                  </a:cubicBezTo>
                  <a:lnTo>
                    <a:pt x="31011" y="687075"/>
                  </a:lnTo>
                  <a:cubicBezTo>
                    <a:pt x="13884" y="687075"/>
                    <a:pt x="0" y="673190"/>
                    <a:pt x="0" y="656063"/>
                  </a:cubicBezTo>
                  <a:lnTo>
                    <a:pt x="0" y="31011"/>
                  </a:lnTo>
                  <a:cubicBezTo>
                    <a:pt x="0" y="13884"/>
                    <a:pt x="13884" y="0"/>
                    <a:pt x="31011" y="0"/>
                  </a:cubicBezTo>
                  <a:close/>
                </a:path>
              </a:pathLst>
            </a:custGeom>
            <a:solidFill>
              <a:srgbClr val="535353"/>
            </a:solidFill>
          </p:spPr>
        </p:sp>
        <p:sp>
          <p:nvSpPr>
            <p:cNvPr id="5" name="TextBox 5"/>
            <p:cNvSpPr txBox="1"/>
            <p:nvPr/>
          </p:nvSpPr>
          <p:spPr>
            <a:xfrm>
              <a:off x="0" y="-38100"/>
              <a:ext cx="1906790" cy="7251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672628" y="6789069"/>
            <a:ext cx="7239844" cy="2608736"/>
            <a:chOff x="0" y="0"/>
            <a:chExt cx="1906790" cy="687075"/>
          </a:xfrm>
        </p:grpSpPr>
        <p:sp>
          <p:nvSpPr>
            <p:cNvPr id="7" name="Freeform 7"/>
            <p:cNvSpPr/>
            <p:nvPr/>
          </p:nvSpPr>
          <p:spPr>
            <a:xfrm>
              <a:off x="0" y="0"/>
              <a:ext cx="1906790" cy="687075"/>
            </a:xfrm>
            <a:custGeom>
              <a:avLst/>
              <a:gdLst/>
              <a:ahLst/>
              <a:cxnLst/>
              <a:rect l="l" t="t" r="r" b="b"/>
              <a:pathLst>
                <a:path w="1906790" h="687075">
                  <a:moveTo>
                    <a:pt x="31011" y="0"/>
                  </a:moveTo>
                  <a:lnTo>
                    <a:pt x="1875779" y="0"/>
                  </a:lnTo>
                  <a:cubicBezTo>
                    <a:pt x="1892906" y="0"/>
                    <a:pt x="1906790" y="13884"/>
                    <a:pt x="1906790" y="31011"/>
                  </a:cubicBezTo>
                  <a:lnTo>
                    <a:pt x="1906790" y="656063"/>
                  </a:lnTo>
                  <a:cubicBezTo>
                    <a:pt x="1906790" y="664288"/>
                    <a:pt x="1903523" y="672176"/>
                    <a:pt x="1897707" y="677992"/>
                  </a:cubicBezTo>
                  <a:cubicBezTo>
                    <a:pt x="1891891" y="683807"/>
                    <a:pt x="1884004" y="687075"/>
                    <a:pt x="1875779" y="687075"/>
                  </a:cubicBezTo>
                  <a:lnTo>
                    <a:pt x="31011" y="687075"/>
                  </a:lnTo>
                  <a:cubicBezTo>
                    <a:pt x="13884" y="687075"/>
                    <a:pt x="0" y="673190"/>
                    <a:pt x="0" y="656063"/>
                  </a:cubicBezTo>
                  <a:lnTo>
                    <a:pt x="0" y="31011"/>
                  </a:lnTo>
                  <a:cubicBezTo>
                    <a:pt x="0" y="13884"/>
                    <a:pt x="13884" y="0"/>
                    <a:pt x="31011" y="0"/>
                  </a:cubicBezTo>
                  <a:close/>
                </a:path>
              </a:pathLst>
            </a:custGeom>
            <a:solidFill>
              <a:srgbClr val="3ECF8E"/>
            </a:solidFill>
          </p:spPr>
        </p:sp>
        <p:sp>
          <p:nvSpPr>
            <p:cNvPr id="8" name="TextBox 8"/>
            <p:cNvSpPr txBox="1"/>
            <p:nvPr/>
          </p:nvSpPr>
          <p:spPr>
            <a:xfrm>
              <a:off x="0" y="-38100"/>
              <a:ext cx="1906790" cy="7251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772795" y="2854127"/>
            <a:ext cx="3188098" cy="3295192"/>
          </a:xfrm>
          <a:custGeom>
            <a:avLst/>
            <a:gdLst/>
            <a:ahLst/>
            <a:cxnLst/>
            <a:rect l="l" t="t" r="r" b="b"/>
            <a:pathLst>
              <a:path w="3188098" h="3295192">
                <a:moveTo>
                  <a:pt x="0" y="0"/>
                </a:moveTo>
                <a:lnTo>
                  <a:pt x="3188099" y="0"/>
                </a:lnTo>
                <a:lnTo>
                  <a:pt x="3188099" y="3295192"/>
                </a:lnTo>
                <a:lnTo>
                  <a:pt x="0" y="3295192"/>
                </a:lnTo>
                <a:lnTo>
                  <a:pt x="0" y="0"/>
                </a:lnTo>
                <a:close/>
              </a:path>
            </a:pathLst>
          </a:custGeom>
          <a:blipFill>
            <a:blip r:embed="rId3"/>
            <a:stretch>
              <a:fillRect/>
            </a:stretch>
          </a:blipFill>
          <a:ln w="571500" cap="rnd">
            <a:solidFill>
              <a:srgbClr val="737373"/>
            </a:solidFill>
            <a:prstDash val="solid"/>
            <a:round/>
          </a:ln>
        </p:spPr>
      </p:sp>
      <p:sp>
        <p:nvSpPr>
          <p:cNvPr id="10" name="Freeform 10"/>
          <p:cNvSpPr/>
          <p:nvPr/>
        </p:nvSpPr>
        <p:spPr>
          <a:xfrm>
            <a:off x="11698501" y="2854127"/>
            <a:ext cx="3188098" cy="3295192"/>
          </a:xfrm>
          <a:custGeom>
            <a:avLst/>
            <a:gdLst/>
            <a:ahLst/>
            <a:cxnLst/>
            <a:rect l="l" t="t" r="r" b="b"/>
            <a:pathLst>
              <a:path w="3188098" h="3295192">
                <a:moveTo>
                  <a:pt x="0" y="0"/>
                </a:moveTo>
                <a:lnTo>
                  <a:pt x="3188099" y="0"/>
                </a:lnTo>
                <a:lnTo>
                  <a:pt x="3188099" y="3295192"/>
                </a:lnTo>
                <a:lnTo>
                  <a:pt x="0" y="3295192"/>
                </a:lnTo>
                <a:lnTo>
                  <a:pt x="0" y="0"/>
                </a:lnTo>
                <a:close/>
              </a:path>
            </a:pathLst>
          </a:custGeom>
          <a:blipFill>
            <a:blip r:embed="rId4"/>
            <a:stretch>
              <a:fillRect/>
            </a:stretch>
          </a:blipFill>
          <a:ln w="571500" cap="rnd">
            <a:solidFill>
              <a:srgbClr val="3ECF8E"/>
            </a:solidFill>
            <a:prstDash val="solid"/>
            <a:round/>
          </a:ln>
        </p:spPr>
      </p:sp>
      <p:sp>
        <p:nvSpPr>
          <p:cNvPr id="11" name="TextBox 11"/>
          <p:cNvSpPr txBox="1"/>
          <p:nvPr/>
        </p:nvSpPr>
        <p:spPr>
          <a:xfrm>
            <a:off x="1250853" y="7060932"/>
            <a:ext cx="6231983" cy="1544319"/>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est un vert menthe lumineux et frais, avec une touche légèrement turquoise qui lui donne une sensation moderne et dynamique. Elle évoque la croissance, la réussite et l’équilibre. </a:t>
            </a:r>
          </a:p>
        </p:txBody>
      </p:sp>
      <p:sp>
        <p:nvSpPr>
          <p:cNvPr id="12" name="TextBox 12"/>
          <p:cNvSpPr txBox="1"/>
          <p:nvPr/>
        </p:nvSpPr>
        <p:spPr>
          <a:xfrm>
            <a:off x="10278527" y="7051407"/>
            <a:ext cx="6273375" cy="2036435"/>
          </a:xfrm>
          <a:prstGeom prst="rect">
            <a:avLst/>
          </a:prstGeom>
        </p:spPr>
        <p:txBody>
          <a:bodyPr lIns="0" tIns="0" rIns="0" bIns="0" rtlCol="0" anchor="t">
            <a:spAutoFit/>
          </a:bodyPr>
          <a:lstStyle/>
          <a:p>
            <a:pPr algn="l">
              <a:lnSpc>
                <a:spcPts val="3255"/>
              </a:lnSpc>
            </a:pPr>
            <a:r>
              <a:rPr lang="en-US" sz="2325">
                <a:solidFill>
                  <a:srgbClr val="1D1D1B"/>
                </a:solidFill>
                <a:latin typeface="Open Sans 2"/>
                <a:ea typeface="Open Sans 2"/>
                <a:cs typeface="Open Sans 2"/>
                <a:sym typeface="Open Sans 2"/>
              </a:rPr>
              <a:t>est une teinte très sombre, proche du noir. Elle évoque une ambiance sobre, élégante et technologique, souvent associée aux interfaces professionnelles et aux tableaux de bord en mode sombre. </a:t>
            </a:r>
          </a:p>
        </p:txBody>
      </p:sp>
      <p:sp>
        <p:nvSpPr>
          <p:cNvPr id="13" name="TextBox 13"/>
          <p:cNvSpPr txBox="1"/>
          <p:nvPr/>
        </p:nvSpPr>
        <p:spPr>
          <a:xfrm>
            <a:off x="141089" y="1337332"/>
            <a:ext cx="9322009"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Choix de couleur</a:t>
            </a:r>
          </a:p>
        </p:txBody>
      </p:sp>
      <p:sp>
        <p:nvSpPr>
          <p:cNvPr id="15" name="Rectangle 14">
            <a:extLst>
              <a:ext uri="{FF2B5EF4-FFF2-40B4-BE49-F238E27FC236}">
                <a16:creationId xmlns:a16="http://schemas.microsoft.com/office/drawing/2014/main" id="{DD6817FE-CC22-4956-AD9F-2EE0F4101462}"/>
              </a:ext>
            </a:extLst>
          </p:cNvPr>
          <p:cNvSpPr/>
          <p:nvPr/>
        </p:nvSpPr>
        <p:spPr>
          <a:xfrm>
            <a:off x="3044515" y="3086100"/>
            <a:ext cx="2698084" cy="2765754"/>
          </a:xfrm>
          <a:prstGeom prst="rect">
            <a:avLst/>
          </a:prstGeom>
          <a:solidFill>
            <a:srgbClr val="3ECF8E"/>
          </a:solidFill>
          <a:ln>
            <a:solidFill>
              <a:srgbClr val="3ECF8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A841EE-4B81-484F-8EE6-DEEFC11F9365}"/>
              </a:ext>
            </a:extLst>
          </p:cNvPr>
          <p:cNvSpPr/>
          <p:nvPr/>
        </p:nvSpPr>
        <p:spPr>
          <a:xfrm>
            <a:off x="11943508" y="3118846"/>
            <a:ext cx="2698084" cy="2765754"/>
          </a:xfrm>
          <a:prstGeom prst="rect">
            <a:avLst/>
          </a:prstGeom>
          <a:solidFill>
            <a:srgbClr val="737373"/>
          </a:solidFill>
          <a:ln>
            <a:solidFill>
              <a:srgbClr val="3ECF8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304187"/>
            <a:chOff x="0" y="0"/>
            <a:chExt cx="2833290" cy="821757"/>
          </a:xfrm>
        </p:grpSpPr>
        <p:sp>
          <p:nvSpPr>
            <p:cNvPr id="3" name="Freeform 3"/>
            <p:cNvSpPr/>
            <p:nvPr/>
          </p:nvSpPr>
          <p:spPr>
            <a:xfrm>
              <a:off x="0" y="0"/>
              <a:ext cx="2833290" cy="821757"/>
            </a:xfrm>
            <a:custGeom>
              <a:avLst/>
              <a:gdLst/>
              <a:ahLst/>
              <a:cxnLst/>
              <a:rect l="l" t="t" r="r" b="b"/>
              <a:pathLst>
                <a:path w="2833290" h="821757">
                  <a:moveTo>
                    <a:pt x="0" y="0"/>
                  </a:moveTo>
                  <a:lnTo>
                    <a:pt x="2833290" y="0"/>
                  </a:lnTo>
                  <a:lnTo>
                    <a:pt x="2833290" y="821757"/>
                  </a:lnTo>
                  <a:lnTo>
                    <a:pt x="0" y="821757"/>
                  </a:lnTo>
                  <a:close/>
                </a:path>
              </a:pathLst>
            </a:custGeom>
            <a:blipFill>
              <a:blip r:embed="rId2"/>
              <a:stretch>
                <a:fillRect t="-92444" b="-1496"/>
              </a:stretch>
            </a:blipFill>
          </p:spPr>
        </p:sp>
      </p:grpSp>
      <p:grpSp>
        <p:nvGrpSpPr>
          <p:cNvPr id="4" name="Group 4"/>
          <p:cNvGrpSpPr/>
          <p:nvPr/>
        </p:nvGrpSpPr>
        <p:grpSpPr>
          <a:xfrm>
            <a:off x="0" y="7102048"/>
            <a:ext cx="4252081" cy="1094995"/>
            <a:chOff x="0" y="0"/>
            <a:chExt cx="1119890" cy="288394"/>
          </a:xfrm>
        </p:grpSpPr>
        <p:sp>
          <p:nvSpPr>
            <p:cNvPr id="5" name="Freeform 5"/>
            <p:cNvSpPr/>
            <p:nvPr/>
          </p:nvSpPr>
          <p:spPr>
            <a:xfrm>
              <a:off x="0" y="0"/>
              <a:ext cx="1119890" cy="288394"/>
            </a:xfrm>
            <a:custGeom>
              <a:avLst/>
              <a:gdLst/>
              <a:ahLst/>
              <a:cxnLst/>
              <a:rect l="l" t="t" r="r" b="b"/>
              <a:pathLst>
                <a:path w="1119890" h="288394">
                  <a:moveTo>
                    <a:pt x="0" y="0"/>
                  </a:moveTo>
                  <a:lnTo>
                    <a:pt x="1119890" y="0"/>
                  </a:lnTo>
                  <a:lnTo>
                    <a:pt x="1119890" y="288394"/>
                  </a:lnTo>
                  <a:lnTo>
                    <a:pt x="0" y="288394"/>
                  </a:lnTo>
                  <a:close/>
                </a:path>
              </a:pathLst>
            </a:custGeom>
            <a:solidFill>
              <a:srgbClr val="0570C9"/>
            </a:solidFill>
          </p:spPr>
        </p:sp>
        <p:sp>
          <p:nvSpPr>
            <p:cNvPr id="6" name="TextBox 6"/>
            <p:cNvSpPr txBox="1"/>
            <p:nvPr/>
          </p:nvSpPr>
          <p:spPr>
            <a:xfrm>
              <a:off x="0" y="-38100"/>
              <a:ext cx="1119890" cy="326494"/>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515993" y="7497993"/>
            <a:ext cx="6194826"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conclusion</a:t>
            </a:r>
          </a:p>
        </p:txBody>
      </p:sp>
      <p:sp>
        <p:nvSpPr>
          <p:cNvPr id="8" name="TextBox 8"/>
          <p:cNvSpPr txBox="1"/>
          <p:nvPr/>
        </p:nvSpPr>
        <p:spPr>
          <a:xfrm>
            <a:off x="0" y="6729304"/>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Fin</a:t>
            </a:r>
          </a:p>
        </p:txBody>
      </p:sp>
      <p:sp>
        <p:nvSpPr>
          <p:cNvPr id="9" name="TextBox 9"/>
          <p:cNvSpPr txBox="1"/>
          <p:nvPr/>
        </p:nvSpPr>
        <p:spPr>
          <a:xfrm>
            <a:off x="8795921" y="5882024"/>
            <a:ext cx="7793849" cy="34969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En conclusion, l’objectif principal de ce projet est de concevoir une plateforme de gestion scolaire moderne et intuitive, permettant de centraliser et d’organiser efficacement les données liées aux élèves, professeurs, matières, classes et notes.</a:t>
            </a:r>
          </a:p>
          <a:p>
            <a:pPr algn="l">
              <a:lnSpc>
                <a:spcPts val="3080"/>
              </a:lnSpc>
            </a:pPr>
            <a:r>
              <a:rPr lang="en-US" sz="2200">
                <a:solidFill>
                  <a:srgbClr val="737373"/>
                </a:solidFill>
                <a:latin typeface="Open Sans 2"/>
                <a:ea typeface="Open Sans 2"/>
                <a:cs typeface="Open Sans 2"/>
                <a:sym typeface="Open Sans 2"/>
              </a:rPr>
              <a:t> Ce projet vise à simplifier l’administration d’un établissement éducatif, améliorer le suivi pédagogique et offrir une vision globale grâce à des statistiques et tableaux de bord clairs.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00" y="0"/>
            <a:ext cx="18500607" cy="10287000"/>
            <a:chOff x="0" y="0"/>
            <a:chExt cx="1461602" cy="822151"/>
          </a:xfrm>
        </p:grpSpPr>
        <p:sp>
          <p:nvSpPr>
            <p:cNvPr id="3" name="Freeform 3"/>
            <p:cNvSpPr/>
            <p:nvPr/>
          </p:nvSpPr>
          <p:spPr>
            <a:xfrm>
              <a:off x="0" y="0"/>
              <a:ext cx="1461602" cy="822151"/>
            </a:xfrm>
            <a:custGeom>
              <a:avLst/>
              <a:gdLst/>
              <a:ahLst/>
              <a:cxnLst/>
              <a:rect l="l" t="t" r="r" b="b"/>
              <a:pathLst>
                <a:path w="1461602" h="822151">
                  <a:moveTo>
                    <a:pt x="0" y="0"/>
                  </a:moveTo>
                  <a:lnTo>
                    <a:pt x="1461602" y="0"/>
                  </a:lnTo>
                  <a:lnTo>
                    <a:pt x="1461602" y="822151"/>
                  </a:lnTo>
                  <a:lnTo>
                    <a:pt x="0" y="822151"/>
                  </a:lnTo>
                  <a:close/>
                </a:path>
              </a:pathLst>
            </a:custGeom>
            <a:blipFill>
              <a:blip r:embed="rId2"/>
              <a:stretch>
                <a:fillRect t="-13444" b="-13444"/>
              </a:stretch>
            </a:blipFill>
          </p:spPr>
        </p:sp>
      </p:grpSp>
      <p:grpSp>
        <p:nvGrpSpPr>
          <p:cNvPr id="4" name="Group 4"/>
          <p:cNvGrpSpPr/>
          <p:nvPr/>
        </p:nvGrpSpPr>
        <p:grpSpPr>
          <a:xfrm>
            <a:off x="-151263" y="0"/>
            <a:ext cx="18500607"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31139">
                <a:alpha val="70980"/>
              </a:srgbClr>
            </a:solidFill>
          </p:spPr>
        </p:sp>
        <p:sp>
          <p:nvSpPr>
            <p:cNvPr id="6" name="TextBox 6"/>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0207" y="4781698"/>
            <a:ext cx="5193070" cy="1293837"/>
            <a:chOff x="0" y="0"/>
            <a:chExt cx="1367722" cy="340764"/>
          </a:xfrm>
        </p:grpSpPr>
        <p:sp>
          <p:nvSpPr>
            <p:cNvPr id="8" name="Freeform 8"/>
            <p:cNvSpPr/>
            <p:nvPr/>
          </p:nvSpPr>
          <p:spPr>
            <a:xfrm>
              <a:off x="0" y="0"/>
              <a:ext cx="1367722" cy="340764"/>
            </a:xfrm>
            <a:custGeom>
              <a:avLst/>
              <a:gdLst/>
              <a:ahLst/>
              <a:cxnLst/>
              <a:rect l="l" t="t" r="r" b="b"/>
              <a:pathLst>
                <a:path w="1367722" h="340764">
                  <a:moveTo>
                    <a:pt x="0" y="0"/>
                  </a:moveTo>
                  <a:lnTo>
                    <a:pt x="1367722" y="0"/>
                  </a:lnTo>
                  <a:lnTo>
                    <a:pt x="1367722" y="340764"/>
                  </a:lnTo>
                  <a:lnTo>
                    <a:pt x="0" y="340764"/>
                  </a:lnTo>
                  <a:close/>
                </a:path>
              </a:pathLst>
            </a:custGeom>
            <a:solidFill>
              <a:srgbClr val="0570C9"/>
            </a:solidFill>
          </p:spPr>
        </p:sp>
        <p:sp>
          <p:nvSpPr>
            <p:cNvPr id="9" name="TextBox 9"/>
            <p:cNvSpPr txBox="1"/>
            <p:nvPr/>
          </p:nvSpPr>
          <p:spPr>
            <a:xfrm>
              <a:off x="0" y="-38100"/>
              <a:ext cx="1367722" cy="37886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970033" y="3011611"/>
            <a:ext cx="12347935" cy="3063924"/>
          </a:xfrm>
          <a:prstGeom prst="rect">
            <a:avLst/>
          </a:prstGeom>
        </p:spPr>
        <p:txBody>
          <a:bodyPr lIns="0" tIns="0" rIns="0" bIns="0" rtlCol="0" anchor="t">
            <a:spAutoFit/>
          </a:bodyPr>
          <a:lstStyle/>
          <a:p>
            <a:pPr algn="l">
              <a:lnSpc>
                <a:spcPts val="23797"/>
              </a:lnSpc>
            </a:pPr>
            <a:r>
              <a:rPr lang="en-US" sz="16998" b="1" dirty="0">
                <a:solidFill>
                  <a:srgbClr val="FFFFFF"/>
                </a:solidFill>
                <a:latin typeface="Poppins Bold"/>
                <a:ea typeface="Poppins Bold"/>
                <a:cs typeface="Poppins Bold"/>
                <a:sym typeface="Poppins Bold"/>
              </a:rPr>
              <a:t>Thank You</a:t>
            </a:r>
          </a:p>
        </p:txBody>
      </p:sp>
      <p:sp>
        <p:nvSpPr>
          <p:cNvPr id="11" name="TextBox 11"/>
          <p:cNvSpPr txBox="1"/>
          <p:nvPr/>
        </p:nvSpPr>
        <p:spPr>
          <a:xfrm>
            <a:off x="0" y="-38100"/>
            <a:ext cx="5203851" cy="372744"/>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EMSI Presentation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15992" y="3600450"/>
            <a:ext cx="4872008" cy="3086100"/>
            <a:chOff x="0" y="0"/>
            <a:chExt cx="1283163" cy="812800"/>
          </a:xfrm>
        </p:grpSpPr>
        <p:sp>
          <p:nvSpPr>
            <p:cNvPr id="3" name="Freeform 3"/>
            <p:cNvSpPr/>
            <p:nvPr/>
          </p:nvSpPr>
          <p:spPr>
            <a:xfrm>
              <a:off x="0" y="0"/>
              <a:ext cx="1283163" cy="812800"/>
            </a:xfrm>
            <a:custGeom>
              <a:avLst/>
              <a:gdLst/>
              <a:ahLst/>
              <a:cxnLst/>
              <a:rect l="l" t="t" r="r" b="b"/>
              <a:pathLst>
                <a:path w="1283163" h="812800">
                  <a:moveTo>
                    <a:pt x="0" y="0"/>
                  </a:moveTo>
                  <a:lnTo>
                    <a:pt x="1283163" y="0"/>
                  </a:lnTo>
                  <a:lnTo>
                    <a:pt x="1283163" y="812800"/>
                  </a:lnTo>
                  <a:lnTo>
                    <a:pt x="0" y="812800"/>
                  </a:lnTo>
                  <a:close/>
                </a:path>
              </a:pathLst>
            </a:custGeom>
            <a:solidFill>
              <a:srgbClr val="0570C9"/>
            </a:solidFill>
          </p:spPr>
        </p:sp>
        <p:sp>
          <p:nvSpPr>
            <p:cNvPr id="4" name="TextBox 4"/>
            <p:cNvSpPr txBox="1"/>
            <p:nvPr/>
          </p:nvSpPr>
          <p:spPr>
            <a:xfrm>
              <a:off x="0" y="-38100"/>
              <a:ext cx="1283163"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2731119"/>
            <a:ext cx="9597511" cy="114236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Introduction</a:t>
            </a:r>
          </a:p>
        </p:txBody>
      </p:sp>
      <p:pic>
        <p:nvPicPr>
          <p:cNvPr id="6" name="Picture 6"/>
          <p:cNvPicPr>
            <a:picLocks noChangeAspect="1"/>
          </p:cNvPicPr>
          <p:nvPr/>
        </p:nvPicPr>
        <p:blipFill>
          <a:blip r:embed="rId2"/>
          <a:stretch>
            <a:fillRect/>
          </a:stretch>
        </p:blipFill>
        <p:spPr>
          <a:xfrm>
            <a:off x="9299538" y="2152638"/>
            <a:ext cx="8232907" cy="6517718"/>
          </a:xfrm>
          <a:prstGeom prst="rect">
            <a:avLst/>
          </a:prstGeom>
        </p:spPr>
      </p:pic>
      <p:sp>
        <p:nvSpPr>
          <p:cNvPr id="7" name="TextBox 7"/>
          <p:cNvSpPr txBox="1"/>
          <p:nvPr/>
        </p:nvSpPr>
        <p:spPr>
          <a:xfrm>
            <a:off x="1028700" y="3953673"/>
            <a:ext cx="7793849" cy="4277994"/>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Ce </a:t>
            </a:r>
            <a:r>
              <a:rPr lang="en-US" sz="2200" dirty="0" err="1">
                <a:solidFill>
                  <a:srgbClr val="737373"/>
                </a:solidFill>
                <a:latin typeface="Open Sans 2"/>
                <a:ea typeface="Open Sans 2"/>
                <a:cs typeface="Open Sans 2"/>
                <a:sym typeface="Open Sans 2"/>
              </a:rPr>
              <a:t>projet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est</a:t>
            </a:r>
            <a:r>
              <a:rPr lang="en-US" sz="2200" dirty="0">
                <a:solidFill>
                  <a:srgbClr val="737373"/>
                </a:solidFill>
                <a:latin typeface="Open Sans 2"/>
                <a:ea typeface="Open Sans 2"/>
                <a:cs typeface="Open Sans 2"/>
                <a:sym typeface="Open Sans 2"/>
              </a:rPr>
              <a:t> un tableau de bord de gestion </a:t>
            </a:r>
            <a:r>
              <a:rPr lang="en-US" sz="2200" dirty="0" err="1">
                <a:solidFill>
                  <a:srgbClr val="737373"/>
                </a:solidFill>
                <a:latin typeface="Open Sans 2"/>
                <a:ea typeface="Open Sans 2"/>
                <a:cs typeface="Open Sans 2"/>
                <a:sym typeface="Open Sans 2"/>
              </a:rPr>
              <a:t>scolaire</a:t>
            </a:r>
            <a:r>
              <a:rPr lang="en-US" sz="2200" dirty="0">
                <a:solidFill>
                  <a:srgbClr val="737373"/>
                </a:solidFill>
                <a:latin typeface="Open Sans 2"/>
                <a:ea typeface="Open Sans 2"/>
                <a:cs typeface="Open Sans 2"/>
                <a:sym typeface="Open Sans 2"/>
              </a:rPr>
              <a:t> qui </a:t>
            </a:r>
            <a:r>
              <a:rPr lang="en-US" sz="2200" dirty="0" err="1">
                <a:solidFill>
                  <a:srgbClr val="737373"/>
                </a:solidFill>
                <a:latin typeface="Open Sans 2"/>
                <a:ea typeface="Open Sans 2"/>
                <a:cs typeface="Open Sans 2"/>
                <a:sym typeface="Open Sans 2"/>
              </a:rPr>
              <a:t>permet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d’administrer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facilement</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élèves</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professeurs</a:t>
            </a:r>
            <a:r>
              <a:rPr lang="en-US" sz="2200" dirty="0">
                <a:solidFill>
                  <a:srgbClr val="737373"/>
                </a:solidFill>
                <a:latin typeface="Open Sans 2"/>
                <a:ea typeface="Open Sans 2"/>
                <a:cs typeface="Open Sans 2"/>
                <a:sym typeface="Open Sans 2"/>
              </a:rPr>
              <a:t> et les matières...etc.</a:t>
            </a:r>
          </a:p>
          <a:p>
            <a:pPr algn="l">
              <a:lnSpc>
                <a:spcPts val="3080"/>
              </a:lnSpc>
            </a:pPr>
            <a:r>
              <a:rPr lang="en-US" sz="2200" dirty="0">
                <a:solidFill>
                  <a:srgbClr val="737373"/>
                </a:solidFill>
                <a:latin typeface="Open Sans 2"/>
                <a:ea typeface="Open Sans 2"/>
                <a:cs typeface="Open Sans 2"/>
                <a:sym typeface="Open Sans 2"/>
              </a:rPr>
              <a:t> Grâce à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interface </a:t>
            </a:r>
            <a:r>
              <a:rPr lang="en-US" sz="2200" dirty="0" err="1">
                <a:solidFill>
                  <a:srgbClr val="737373"/>
                </a:solidFill>
                <a:latin typeface="Open Sans 2"/>
                <a:ea typeface="Open Sans 2"/>
                <a:cs typeface="Open Sans 2"/>
                <a:sym typeface="Open Sans 2"/>
              </a:rPr>
              <a:t>claire</a:t>
            </a:r>
            <a:r>
              <a:rPr lang="en-US" sz="2200" dirty="0">
                <a:solidFill>
                  <a:srgbClr val="737373"/>
                </a:solidFill>
                <a:latin typeface="Open Sans 2"/>
                <a:ea typeface="Open Sans 2"/>
                <a:cs typeface="Open Sans 2"/>
                <a:sym typeface="Open Sans 2"/>
              </a:rPr>
              <a:t> et intuitive, </a:t>
            </a:r>
            <a:r>
              <a:rPr lang="en-US" sz="2200" dirty="0" err="1">
                <a:solidFill>
                  <a:srgbClr val="737373"/>
                </a:solidFill>
                <a:latin typeface="Open Sans 2"/>
                <a:ea typeface="Open Sans 2"/>
                <a:cs typeface="Open Sans 2"/>
                <a:sym typeface="Open Sans 2"/>
              </a:rPr>
              <a:t>l’utilisateur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peut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ajouter</a:t>
            </a:r>
            <a:r>
              <a:rPr lang="en-US" sz="2200" dirty="0">
                <a:solidFill>
                  <a:srgbClr val="737373"/>
                </a:solidFill>
                <a:latin typeface="Open Sans 2"/>
                <a:ea typeface="Open Sans 2"/>
                <a:cs typeface="Open Sans 2"/>
                <a:sym typeface="Open Sans 2"/>
              </a:rPr>
              <a:t>, modifier et </a:t>
            </a:r>
            <a:r>
              <a:rPr lang="en-US" sz="2200" dirty="0" err="1">
                <a:solidFill>
                  <a:srgbClr val="737373"/>
                </a:solidFill>
                <a:latin typeface="Open Sans 2"/>
                <a:ea typeface="Open Sans 2"/>
                <a:cs typeface="Open Sans 2"/>
                <a:sym typeface="Open Sans 2"/>
              </a:rPr>
              <a:t>supprimer</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différentes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entités</a:t>
            </a:r>
            <a:r>
              <a:rPr lang="en-US" sz="2200" dirty="0">
                <a:solidFill>
                  <a:srgbClr val="737373"/>
                </a:solidFill>
                <a:latin typeface="Open Sans 2"/>
                <a:ea typeface="Open Sans 2"/>
                <a:cs typeface="Open Sans 2"/>
                <a:sym typeface="Open Sans 2"/>
              </a:rPr>
              <a:t>, tout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visualisant</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statistiques</a:t>
            </a:r>
            <a:r>
              <a:rPr lang="en-US" sz="2200" dirty="0">
                <a:solidFill>
                  <a:srgbClr val="737373"/>
                </a:solidFill>
                <a:latin typeface="Open Sans 2"/>
                <a:ea typeface="Open Sans 2"/>
                <a:cs typeface="Open Sans 2"/>
                <a:sym typeface="Open Sans 2"/>
              </a:rPr>
              <a:t> sous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graphiques</a:t>
            </a:r>
            <a:r>
              <a:rPr lang="en-US" sz="2200" dirty="0">
                <a:solidFill>
                  <a:srgbClr val="737373"/>
                </a:solidFill>
                <a:latin typeface="Open Sans 2"/>
                <a:ea typeface="Open Sans 2"/>
                <a:cs typeface="Open Sans 2"/>
                <a:sym typeface="Open Sans 2"/>
              </a:rPr>
              <a:t> pour un </a:t>
            </a:r>
            <a:r>
              <a:rPr lang="en-US" sz="2200" dirty="0" err="1">
                <a:solidFill>
                  <a:srgbClr val="737373"/>
                </a:solidFill>
                <a:latin typeface="Open Sans 2"/>
                <a:ea typeface="Open Sans 2"/>
                <a:cs typeface="Open Sans 2"/>
                <a:sym typeface="Open Sans 2"/>
              </a:rPr>
              <a:t>meilleur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suivi</a:t>
            </a:r>
            <a:r>
              <a:rPr lang="en-US" sz="2200" dirty="0">
                <a:solidFill>
                  <a:srgbClr val="737373"/>
                </a:solidFill>
                <a:latin typeface="Open Sans 2"/>
                <a:ea typeface="Open Sans 2"/>
                <a:cs typeface="Open Sans 2"/>
                <a:sym typeface="Open Sans 2"/>
              </a:rPr>
              <a:t>.</a:t>
            </a:r>
          </a:p>
          <a:p>
            <a:pPr algn="l">
              <a:lnSpc>
                <a:spcPts val="3080"/>
              </a:lnSpc>
            </a:pPr>
            <a:r>
              <a:rPr lang="en-US" sz="2200" dirty="0">
                <a:solidFill>
                  <a:srgbClr val="737373"/>
                </a:solidFill>
                <a:latin typeface="Open Sans 2"/>
                <a:ea typeface="Open Sans 2"/>
                <a:cs typeface="Open Sans 2"/>
                <a:sym typeface="Open Sans 2"/>
              </a:rPr>
              <a:t>Ce dashboard a pour </a:t>
            </a:r>
            <a:r>
              <a:rPr lang="en-US" sz="2200" dirty="0" err="1">
                <a:solidFill>
                  <a:srgbClr val="737373"/>
                </a:solidFill>
                <a:latin typeface="Open Sans 2"/>
                <a:ea typeface="Open Sans 2"/>
                <a:cs typeface="Open Sans 2"/>
                <a:sym typeface="Open Sans 2"/>
              </a:rPr>
              <a:t>objectif</a:t>
            </a:r>
            <a:r>
              <a:rPr lang="en-US" sz="2200" dirty="0">
                <a:solidFill>
                  <a:srgbClr val="737373"/>
                </a:solidFill>
                <a:latin typeface="Open Sans 2"/>
                <a:ea typeface="Open Sans 2"/>
                <a:cs typeface="Open Sans 2"/>
                <a:sym typeface="Open Sans 2"/>
              </a:rPr>
              <a:t> de simplifier </a:t>
            </a:r>
            <a:r>
              <a:rPr lang="en-US" sz="2200" dirty="0" err="1">
                <a:solidFill>
                  <a:srgbClr val="737373"/>
                </a:solidFill>
                <a:latin typeface="Open Sans 2"/>
                <a:ea typeface="Open Sans 2"/>
                <a:cs typeface="Open Sans 2"/>
                <a:sym typeface="Open Sans 2"/>
              </a:rPr>
              <a:t>l’organisation</a:t>
            </a:r>
            <a:r>
              <a:rPr lang="en-US" sz="2200" dirty="0">
                <a:solidFill>
                  <a:srgbClr val="737373"/>
                </a:solidFill>
                <a:latin typeface="Open Sans 2"/>
                <a:ea typeface="Open Sans 2"/>
                <a:cs typeface="Open Sans 2"/>
                <a:sym typeface="Open Sans 2"/>
              </a:rPr>
              <a:t> et la gestion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scolaires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offrant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vue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globale</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structurée</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système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éducatif</a:t>
            </a:r>
            <a:r>
              <a:rPr lang="en-US" sz="2200" dirty="0">
                <a:solidFill>
                  <a:srgbClr val="737373"/>
                </a:solidFill>
                <a:latin typeface="Open Sans 2"/>
                <a:ea typeface="Open Sans 2"/>
                <a:cs typeface="Open Sans 2"/>
                <a:sym typeface="Open Sans 2"/>
              </a:rPr>
              <a:t>.</a:t>
            </a:r>
          </a:p>
          <a:p>
            <a:pPr algn="l">
              <a:lnSpc>
                <a:spcPts val="3080"/>
              </a:lnSpc>
            </a:pPr>
            <a:endParaRPr lang="en-US" sz="2200" dirty="0">
              <a:solidFill>
                <a:srgbClr val="737373"/>
              </a:solidFill>
              <a:latin typeface="Open Sans 2"/>
              <a:ea typeface="Open Sans 2"/>
              <a:cs typeface="Open Sans 2"/>
              <a:sym typeface="Open Sans 2"/>
            </a:endParaRPr>
          </a:p>
        </p:txBody>
      </p:sp>
      <p:sp>
        <p:nvSpPr>
          <p:cNvPr id="8" name="TextBox 8"/>
          <p:cNvSpPr txBox="1"/>
          <p:nvPr/>
        </p:nvSpPr>
        <p:spPr>
          <a:xfrm>
            <a:off x="0" y="-38100"/>
            <a:ext cx="4949922" cy="372744"/>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EMSI Presentation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71281" y="5029860"/>
            <a:ext cx="1197928" cy="119792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01668" y="5248071"/>
            <a:ext cx="818395" cy="694892"/>
          </a:xfrm>
          <a:custGeom>
            <a:avLst/>
            <a:gdLst/>
            <a:ahLst/>
            <a:cxnLst/>
            <a:rect l="l" t="t" r="r" b="b"/>
            <a:pathLst>
              <a:path w="818395" h="694892">
                <a:moveTo>
                  <a:pt x="0" y="0"/>
                </a:moveTo>
                <a:lnTo>
                  <a:pt x="818395" y="0"/>
                </a:lnTo>
                <a:lnTo>
                  <a:pt x="818395" y="694892"/>
                </a:lnTo>
                <a:lnTo>
                  <a:pt x="0" y="694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844774" y="4968013"/>
            <a:ext cx="1197928" cy="1259775"/>
            <a:chOff x="0" y="0"/>
            <a:chExt cx="812800" cy="854763"/>
          </a:xfrm>
        </p:grpSpPr>
        <p:sp>
          <p:nvSpPr>
            <p:cNvPr id="7" name="Freeform 7"/>
            <p:cNvSpPr/>
            <p:nvPr/>
          </p:nvSpPr>
          <p:spPr>
            <a:xfrm>
              <a:off x="0" y="0"/>
              <a:ext cx="812800" cy="854763"/>
            </a:xfrm>
            <a:custGeom>
              <a:avLst/>
              <a:gdLst/>
              <a:ahLst/>
              <a:cxnLst/>
              <a:rect l="l" t="t" r="r" b="b"/>
              <a:pathLst>
                <a:path w="812800" h="854763">
                  <a:moveTo>
                    <a:pt x="406400" y="0"/>
                  </a:moveTo>
                  <a:cubicBezTo>
                    <a:pt x="181951" y="0"/>
                    <a:pt x="0" y="191345"/>
                    <a:pt x="0" y="427382"/>
                  </a:cubicBezTo>
                  <a:cubicBezTo>
                    <a:pt x="0" y="663418"/>
                    <a:pt x="181951" y="854763"/>
                    <a:pt x="406400" y="854763"/>
                  </a:cubicBezTo>
                  <a:cubicBezTo>
                    <a:pt x="630849" y="854763"/>
                    <a:pt x="812800" y="663418"/>
                    <a:pt x="812800" y="427382"/>
                  </a:cubicBezTo>
                  <a:cubicBezTo>
                    <a:pt x="812800" y="191345"/>
                    <a:pt x="630849" y="0"/>
                    <a:pt x="406400" y="0"/>
                  </a:cubicBezTo>
                  <a:close/>
                </a:path>
              </a:pathLst>
            </a:custGeom>
            <a:solidFill>
              <a:srgbClr val="0570C9"/>
            </a:solidFill>
          </p:spPr>
        </p:sp>
        <p:sp>
          <p:nvSpPr>
            <p:cNvPr id="8" name="TextBox 8"/>
            <p:cNvSpPr txBox="1"/>
            <p:nvPr/>
          </p:nvSpPr>
          <p:spPr>
            <a:xfrm>
              <a:off x="76200" y="42034"/>
              <a:ext cx="660400" cy="73259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485113" y="4968013"/>
            <a:ext cx="1197928" cy="1259775"/>
            <a:chOff x="0" y="0"/>
            <a:chExt cx="812800" cy="854763"/>
          </a:xfrm>
        </p:grpSpPr>
        <p:sp>
          <p:nvSpPr>
            <p:cNvPr id="10" name="Freeform 10"/>
            <p:cNvSpPr/>
            <p:nvPr/>
          </p:nvSpPr>
          <p:spPr>
            <a:xfrm>
              <a:off x="0" y="0"/>
              <a:ext cx="812800" cy="854763"/>
            </a:xfrm>
            <a:custGeom>
              <a:avLst/>
              <a:gdLst/>
              <a:ahLst/>
              <a:cxnLst/>
              <a:rect l="l" t="t" r="r" b="b"/>
              <a:pathLst>
                <a:path w="812800" h="854763">
                  <a:moveTo>
                    <a:pt x="406400" y="0"/>
                  </a:moveTo>
                  <a:cubicBezTo>
                    <a:pt x="181951" y="0"/>
                    <a:pt x="0" y="191345"/>
                    <a:pt x="0" y="427382"/>
                  </a:cubicBezTo>
                  <a:cubicBezTo>
                    <a:pt x="0" y="663418"/>
                    <a:pt x="181951" y="854763"/>
                    <a:pt x="406400" y="854763"/>
                  </a:cubicBezTo>
                  <a:cubicBezTo>
                    <a:pt x="630849" y="854763"/>
                    <a:pt x="812800" y="663418"/>
                    <a:pt x="812800" y="427382"/>
                  </a:cubicBezTo>
                  <a:cubicBezTo>
                    <a:pt x="812800" y="191345"/>
                    <a:pt x="630849" y="0"/>
                    <a:pt x="406400" y="0"/>
                  </a:cubicBezTo>
                  <a:close/>
                </a:path>
              </a:pathLst>
            </a:custGeom>
            <a:solidFill>
              <a:srgbClr val="0570C9"/>
            </a:solidFill>
          </p:spPr>
        </p:sp>
        <p:sp>
          <p:nvSpPr>
            <p:cNvPr id="11" name="TextBox 11"/>
            <p:cNvSpPr txBox="1"/>
            <p:nvPr/>
          </p:nvSpPr>
          <p:spPr>
            <a:xfrm>
              <a:off x="76200" y="42034"/>
              <a:ext cx="660400" cy="732595"/>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7985973" y="5097348"/>
            <a:ext cx="972680" cy="913103"/>
          </a:xfrm>
          <a:custGeom>
            <a:avLst/>
            <a:gdLst/>
            <a:ahLst/>
            <a:cxnLst/>
            <a:rect l="l" t="t" r="r" b="b"/>
            <a:pathLst>
              <a:path w="972680" h="913103">
                <a:moveTo>
                  <a:pt x="0" y="0"/>
                </a:moveTo>
                <a:lnTo>
                  <a:pt x="972680" y="0"/>
                </a:lnTo>
                <a:lnTo>
                  <a:pt x="972680" y="913103"/>
                </a:lnTo>
                <a:lnTo>
                  <a:pt x="0" y="9131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3605177" y="5029860"/>
            <a:ext cx="851010" cy="1073830"/>
          </a:xfrm>
          <a:custGeom>
            <a:avLst/>
            <a:gdLst/>
            <a:ahLst/>
            <a:cxnLst/>
            <a:rect l="l" t="t" r="r" b="b"/>
            <a:pathLst>
              <a:path w="851010" h="1073830">
                <a:moveTo>
                  <a:pt x="0" y="0"/>
                </a:moveTo>
                <a:lnTo>
                  <a:pt x="851010" y="0"/>
                </a:lnTo>
                <a:lnTo>
                  <a:pt x="851010" y="1073829"/>
                </a:lnTo>
                <a:lnTo>
                  <a:pt x="0" y="10738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2595433" y="1931710"/>
            <a:ext cx="12894538" cy="2228219"/>
          </a:xfrm>
          <a:prstGeom prst="rect">
            <a:avLst/>
          </a:prstGeom>
        </p:spPr>
        <p:txBody>
          <a:bodyPr lIns="0" tIns="0" rIns="0" bIns="0" rtlCol="0" anchor="t">
            <a:spAutoFit/>
          </a:bodyPr>
          <a:lstStyle/>
          <a:p>
            <a:pPr algn="ctr">
              <a:lnSpc>
                <a:spcPts val="8600"/>
              </a:lnSpc>
            </a:pPr>
            <a:r>
              <a:rPr lang="en-US" sz="8600" b="1">
                <a:solidFill>
                  <a:srgbClr val="031139"/>
                </a:solidFill>
                <a:latin typeface="DM Sans Bold"/>
                <a:ea typeface="DM Sans Bold"/>
                <a:cs typeface="DM Sans Bold"/>
                <a:sym typeface="DM Sans Bold"/>
              </a:rPr>
              <a:t>objectifs de la realisation du site web</a:t>
            </a:r>
          </a:p>
        </p:txBody>
      </p:sp>
      <p:sp>
        <p:nvSpPr>
          <p:cNvPr id="15" name="TextBox 15"/>
          <p:cNvSpPr txBox="1"/>
          <p:nvPr/>
        </p:nvSpPr>
        <p:spPr>
          <a:xfrm>
            <a:off x="6377975" y="1397041"/>
            <a:ext cx="4949922" cy="372744"/>
          </a:xfrm>
          <a:prstGeom prst="rect">
            <a:avLst/>
          </a:prstGeom>
        </p:spPr>
        <p:txBody>
          <a:bodyPr lIns="0" tIns="0" rIns="0" bIns="0" rtlCol="0" anchor="t">
            <a:spAutoFit/>
          </a:bodyPr>
          <a:lstStyle/>
          <a:p>
            <a:pPr algn="ctr">
              <a:lnSpc>
                <a:spcPts val="3080"/>
              </a:lnSpc>
            </a:pPr>
            <a:r>
              <a:rPr lang="en-US" sz="2200">
                <a:solidFill>
                  <a:srgbClr val="737373"/>
                </a:solidFill>
                <a:latin typeface="Open Sans 2"/>
                <a:ea typeface="Open Sans 2"/>
                <a:cs typeface="Open Sans 2"/>
                <a:sym typeface="Open Sans 2"/>
              </a:rPr>
              <a:t>objectif</a:t>
            </a:r>
          </a:p>
        </p:txBody>
      </p:sp>
      <p:sp>
        <p:nvSpPr>
          <p:cNvPr id="16" name="TextBox 16"/>
          <p:cNvSpPr txBox="1"/>
          <p:nvPr/>
        </p:nvSpPr>
        <p:spPr>
          <a:xfrm>
            <a:off x="821904" y="6538214"/>
            <a:ext cx="3896925"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Un système plus simple</a:t>
            </a:r>
          </a:p>
        </p:txBody>
      </p:sp>
      <p:sp>
        <p:nvSpPr>
          <p:cNvPr id="17" name="TextBox 17"/>
          <p:cNvSpPr txBox="1"/>
          <p:nvPr/>
        </p:nvSpPr>
        <p:spPr>
          <a:xfrm>
            <a:off x="6495276" y="6538214"/>
            <a:ext cx="5330481"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Moins de problèmes techniques</a:t>
            </a:r>
          </a:p>
        </p:txBody>
      </p:sp>
      <p:sp>
        <p:nvSpPr>
          <p:cNvPr id="18" name="TextBox 18"/>
          <p:cNvSpPr txBox="1"/>
          <p:nvPr/>
        </p:nvSpPr>
        <p:spPr>
          <a:xfrm>
            <a:off x="12135615" y="6538214"/>
            <a:ext cx="3896925" cy="431799"/>
          </a:xfrm>
          <a:prstGeom prst="rect">
            <a:avLst/>
          </a:prstGeom>
        </p:spPr>
        <p:txBody>
          <a:bodyPr lIns="0" tIns="0" rIns="0" bIns="0" rtlCol="0" anchor="t">
            <a:spAutoFit/>
          </a:bodyPr>
          <a:lstStyle/>
          <a:p>
            <a:pPr algn="l">
              <a:lnSpc>
                <a:spcPts val="3500"/>
              </a:lnSpc>
            </a:pPr>
            <a:r>
              <a:rPr lang="en-US" sz="2500" b="1">
                <a:solidFill>
                  <a:srgbClr val="031139"/>
                </a:solidFill>
                <a:latin typeface="Open Sans 2 Bold"/>
                <a:ea typeface="Open Sans 2 Bold"/>
                <a:cs typeface="Open Sans 2 Bold"/>
                <a:sym typeface="Open Sans 2 Bold"/>
              </a:rPr>
              <a:t>Plus pratique pour tous</a:t>
            </a:r>
          </a:p>
        </p:txBody>
      </p:sp>
      <p:sp>
        <p:nvSpPr>
          <p:cNvPr id="19" name="TextBox 19"/>
          <p:cNvSpPr txBox="1"/>
          <p:nvPr/>
        </p:nvSpPr>
        <p:spPr>
          <a:xfrm>
            <a:off x="6495276" y="7073901"/>
            <a:ext cx="5330481" cy="2184399"/>
          </a:xfrm>
          <a:prstGeom prst="rect">
            <a:avLst/>
          </a:prstGeom>
        </p:spPr>
        <p:txBody>
          <a:bodyPr lIns="0" tIns="0" rIns="0" bIns="0" rtlCol="0" anchor="t">
            <a:spAutoFit/>
          </a:bodyPr>
          <a:lstStyle/>
          <a:p>
            <a:pPr algn="l">
              <a:lnSpc>
                <a:spcPts val="3500"/>
              </a:lnSpc>
            </a:pPr>
            <a:r>
              <a:rPr lang="en-US" sz="2500">
                <a:solidFill>
                  <a:srgbClr val="031139"/>
                </a:solidFill>
                <a:latin typeface="Open Sans 2"/>
                <a:ea typeface="Open Sans 2"/>
                <a:cs typeface="Open Sans 2"/>
                <a:sym typeface="Open Sans 2"/>
              </a:rPr>
              <a:t>Le système réduit les problèmes techniques grâce à une structure simple et organisée, facilitant la gestion des données sans complexité inutile.</a:t>
            </a:r>
          </a:p>
        </p:txBody>
      </p:sp>
      <p:sp>
        <p:nvSpPr>
          <p:cNvPr id="20" name="TextBox 20"/>
          <p:cNvSpPr txBox="1"/>
          <p:nvPr/>
        </p:nvSpPr>
        <p:spPr>
          <a:xfrm>
            <a:off x="12135615" y="7073901"/>
            <a:ext cx="5339164" cy="2626728"/>
          </a:xfrm>
          <a:prstGeom prst="rect">
            <a:avLst/>
          </a:prstGeom>
        </p:spPr>
        <p:txBody>
          <a:bodyPr lIns="0" tIns="0" rIns="0" bIns="0" rtlCol="0" anchor="t">
            <a:spAutoFit/>
          </a:bodyPr>
          <a:lstStyle/>
          <a:p>
            <a:pPr algn="l">
              <a:lnSpc>
                <a:spcPts val="3505"/>
              </a:lnSpc>
            </a:pPr>
            <a:r>
              <a:rPr lang="en-US" sz="2504">
                <a:solidFill>
                  <a:srgbClr val="031139"/>
                </a:solidFill>
                <a:latin typeface="Open Sans 2"/>
                <a:ea typeface="Open Sans 2"/>
                <a:cs typeface="Open Sans 2"/>
                <a:sym typeface="Open Sans 2"/>
              </a:rPr>
              <a:t>Ce tableau de bord a été conçu pour être plus pratique pour tous, quel que soit le niveau technique de l’utilisateur. Son interface intuitive permet une prise en main rapide et efficace.</a:t>
            </a:r>
          </a:p>
        </p:txBody>
      </p:sp>
      <p:sp>
        <p:nvSpPr>
          <p:cNvPr id="21" name="TextBox 21"/>
          <p:cNvSpPr txBox="1"/>
          <p:nvPr/>
        </p:nvSpPr>
        <p:spPr>
          <a:xfrm>
            <a:off x="754823" y="7073901"/>
            <a:ext cx="5330481" cy="2184399"/>
          </a:xfrm>
          <a:prstGeom prst="rect">
            <a:avLst/>
          </a:prstGeom>
        </p:spPr>
        <p:txBody>
          <a:bodyPr lIns="0" tIns="0" rIns="0" bIns="0" rtlCol="0" anchor="t">
            <a:spAutoFit/>
          </a:bodyPr>
          <a:lstStyle/>
          <a:p>
            <a:pPr algn="l">
              <a:lnSpc>
                <a:spcPts val="3500"/>
              </a:lnSpc>
            </a:pPr>
            <a:r>
              <a:rPr lang="en-US" sz="2500">
                <a:solidFill>
                  <a:srgbClr val="031139"/>
                </a:solidFill>
                <a:latin typeface="Open Sans 2"/>
                <a:ea typeface="Open Sans 2"/>
                <a:cs typeface="Open Sans 2"/>
                <a:sym typeface="Open Sans 2"/>
              </a:rPr>
              <a:t>Le système offre une solution simple et accessible à chacun, permettant de gérer les élèves, les professeurs et les matières de manière fluide, rapide et fiable.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1000"/>
                                        <p:tgtEl>
                                          <p:spTgt spid="13"/>
                                        </p:tgtEl>
                                      </p:cBhvr>
                                    </p:animEffect>
                                    <p:anim calcmode="lin" valueType="num">
                                      <p:cBhvr>
                                        <p:cTn id="60" dur="1000" fill="hold"/>
                                        <p:tgtEl>
                                          <p:spTgt spid="13"/>
                                        </p:tgtEl>
                                        <p:attrNameLst>
                                          <p:attrName>ppt_x</p:attrName>
                                        </p:attrNameLst>
                                      </p:cBhvr>
                                      <p:tavLst>
                                        <p:tav tm="0">
                                          <p:val>
                                            <p:strVal val="#ppt_x"/>
                                          </p:val>
                                        </p:tav>
                                        <p:tav tm="100000">
                                          <p:val>
                                            <p:strVal val="#ppt_x"/>
                                          </p:val>
                                        </p:tav>
                                      </p:tavLst>
                                    </p:anim>
                                    <p:anim calcmode="lin" valueType="num">
                                      <p:cBhvr>
                                        <p:cTn id="61" dur="1000" fill="hold"/>
                                        <p:tgtEl>
                                          <p:spTgt spid="1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1000"/>
                                        <p:tgtEl>
                                          <p:spTgt spid="20"/>
                                        </p:tgtEl>
                                      </p:cBhvr>
                                    </p:animEffect>
                                    <p:anim calcmode="lin" valueType="num">
                                      <p:cBhvr>
                                        <p:cTn id="75" dur="1000" fill="hold"/>
                                        <p:tgtEl>
                                          <p:spTgt spid="20"/>
                                        </p:tgtEl>
                                        <p:attrNameLst>
                                          <p:attrName>ppt_x</p:attrName>
                                        </p:attrNameLst>
                                      </p:cBhvr>
                                      <p:tavLst>
                                        <p:tav tm="0">
                                          <p:val>
                                            <p:strVal val="#ppt_x"/>
                                          </p:val>
                                        </p:tav>
                                        <p:tav tm="100000">
                                          <p:val>
                                            <p:strVal val="#ppt_x"/>
                                          </p:val>
                                        </p:tav>
                                      </p:tavLst>
                                    </p:anim>
                                    <p:anim calcmode="lin" valueType="num">
                                      <p:cBhvr>
                                        <p:cTn id="7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401485" cy="10287000"/>
            <a:chOff x="0" y="0"/>
            <a:chExt cx="1949362" cy="2709333"/>
          </a:xfrm>
        </p:grpSpPr>
        <p:sp>
          <p:nvSpPr>
            <p:cNvPr id="3" name="Freeform 3"/>
            <p:cNvSpPr/>
            <p:nvPr/>
          </p:nvSpPr>
          <p:spPr>
            <a:xfrm>
              <a:off x="0" y="0"/>
              <a:ext cx="1949362" cy="2709333"/>
            </a:xfrm>
            <a:custGeom>
              <a:avLst/>
              <a:gdLst/>
              <a:ahLst/>
              <a:cxnLst/>
              <a:rect l="l" t="t" r="r" b="b"/>
              <a:pathLst>
                <a:path w="1949362" h="2709333">
                  <a:moveTo>
                    <a:pt x="0" y="0"/>
                  </a:moveTo>
                  <a:lnTo>
                    <a:pt x="1949362" y="0"/>
                  </a:lnTo>
                  <a:lnTo>
                    <a:pt x="1949362" y="2709333"/>
                  </a:lnTo>
                  <a:lnTo>
                    <a:pt x="0" y="2709333"/>
                  </a:lnTo>
                  <a:close/>
                </a:path>
              </a:pathLst>
            </a:custGeom>
            <a:solidFill>
              <a:srgbClr val="0570C9"/>
            </a:solidFill>
          </p:spPr>
        </p:sp>
        <p:sp>
          <p:nvSpPr>
            <p:cNvPr id="4" name="TextBox 4"/>
            <p:cNvSpPr txBox="1"/>
            <p:nvPr/>
          </p:nvSpPr>
          <p:spPr>
            <a:xfrm>
              <a:off x="0" y="-38100"/>
              <a:ext cx="1949362"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7401485" cy="7074273"/>
          </a:xfrm>
          <a:custGeom>
            <a:avLst/>
            <a:gdLst/>
            <a:ahLst/>
            <a:cxnLst/>
            <a:rect l="l" t="t" r="r" b="b"/>
            <a:pathLst>
              <a:path w="7545891" h="7074273">
                <a:moveTo>
                  <a:pt x="0" y="0"/>
                </a:moveTo>
                <a:lnTo>
                  <a:pt x="7545891" y="0"/>
                </a:lnTo>
                <a:lnTo>
                  <a:pt x="7545891" y="7074273"/>
                </a:lnTo>
                <a:lnTo>
                  <a:pt x="0" y="7074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247713" y="7843282"/>
            <a:ext cx="1846714" cy="1782079"/>
          </a:xfrm>
          <a:custGeom>
            <a:avLst/>
            <a:gdLst/>
            <a:ahLst/>
            <a:cxnLst/>
            <a:rect l="l" t="t" r="r" b="b"/>
            <a:pathLst>
              <a:path w="1846714" h="1782079">
                <a:moveTo>
                  <a:pt x="0" y="0"/>
                </a:moveTo>
                <a:lnTo>
                  <a:pt x="1846713" y="0"/>
                </a:lnTo>
                <a:lnTo>
                  <a:pt x="1846713" y="1782079"/>
                </a:lnTo>
                <a:lnTo>
                  <a:pt x="0" y="17820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12310" y="5899399"/>
            <a:ext cx="7575302" cy="1031998"/>
          </a:xfrm>
          <a:prstGeom prst="rect">
            <a:avLst/>
          </a:prstGeom>
        </p:spPr>
        <p:txBody>
          <a:bodyPr lIns="0" tIns="0" rIns="0" bIns="0" rtlCol="0" anchor="t">
            <a:spAutoFit/>
          </a:bodyPr>
          <a:lstStyle/>
          <a:p>
            <a:pPr algn="l">
              <a:lnSpc>
                <a:spcPts val="7809"/>
              </a:lnSpc>
            </a:pPr>
            <a:r>
              <a:rPr lang="en-US" sz="7809" b="1" dirty="0" err="1">
                <a:solidFill>
                  <a:srgbClr val="FFFFFF"/>
                </a:solidFill>
                <a:latin typeface="DM Sans Bold"/>
                <a:ea typeface="DM Sans Bold"/>
                <a:cs typeface="DM Sans Bold"/>
                <a:sym typeface="DM Sans Bold"/>
              </a:rPr>
              <a:t>Methodologie</a:t>
            </a:r>
            <a:endParaRPr lang="en-US" sz="7809" b="1" dirty="0">
              <a:solidFill>
                <a:srgbClr val="FFFFFF"/>
              </a:solidFill>
              <a:latin typeface="DM Sans Bold"/>
              <a:ea typeface="DM Sans Bold"/>
              <a:cs typeface="DM Sans Bold"/>
              <a:sym typeface="DM Sans Bold"/>
            </a:endParaRPr>
          </a:p>
        </p:txBody>
      </p:sp>
      <p:sp>
        <p:nvSpPr>
          <p:cNvPr id="8" name="TextBox 8"/>
          <p:cNvSpPr txBox="1"/>
          <p:nvPr/>
        </p:nvSpPr>
        <p:spPr>
          <a:xfrm>
            <a:off x="412310" y="6716450"/>
            <a:ext cx="4949922" cy="629920"/>
          </a:xfrm>
          <a:prstGeom prst="rect">
            <a:avLst/>
          </a:prstGeom>
        </p:spPr>
        <p:txBody>
          <a:bodyPr lIns="0" tIns="0" rIns="0" bIns="0" rtlCol="0" anchor="t">
            <a:spAutoFit/>
          </a:bodyPr>
          <a:lstStyle/>
          <a:p>
            <a:pPr algn="l">
              <a:lnSpc>
                <a:spcPts val="5179"/>
              </a:lnSpc>
            </a:pPr>
            <a:r>
              <a:rPr lang="en-US" sz="3699">
                <a:solidFill>
                  <a:srgbClr val="D9D9D9"/>
                </a:solidFill>
                <a:latin typeface="Open Sans 2"/>
                <a:ea typeface="Open Sans 2"/>
                <a:cs typeface="Open Sans 2"/>
                <a:sym typeface="Open Sans 2"/>
              </a:rPr>
              <a:t>Choix du technologie</a:t>
            </a:r>
          </a:p>
        </p:txBody>
      </p:sp>
      <p:sp>
        <p:nvSpPr>
          <p:cNvPr id="9" name="TextBox 9"/>
          <p:cNvSpPr txBox="1"/>
          <p:nvPr/>
        </p:nvSpPr>
        <p:spPr>
          <a:xfrm>
            <a:off x="549816" y="5105400"/>
            <a:ext cx="4949922" cy="372744"/>
          </a:xfrm>
          <a:prstGeom prst="rect">
            <a:avLst/>
          </a:prstGeom>
        </p:spPr>
        <p:txBody>
          <a:bodyPr lIns="0" tIns="0" rIns="0" bIns="0" rtlCol="0" anchor="t">
            <a:spAutoFit/>
          </a:bodyPr>
          <a:lstStyle/>
          <a:p>
            <a:pPr algn="l">
              <a:lnSpc>
                <a:spcPts val="3080"/>
              </a:lnSpc>
            </a:pPr>
            <a:r>
              <a:rPr lang="en-US" sz="2200">
                <a:solidFill>
                  <a:srgbClr val="FFFFFF"/>
                </a:solidFill>
                <a:latin typeface="Open Sans 2"/>
                <a:ea typeface="Open Sans 2"/>
                <a:cs typeface="Open Sans 2"/>
                <a:sym typeface="Open Sans 2"/>
              </a:rPr>
              <a:t>Outils</a:t>
            </a:r>
          </a:p>
        </p:txBody>
      </p:sp>
      <p:sp>
        <p:nvSpPr>
          <p:cNvPr id="10" name="TextBox 10"/>
          <p:cNvSpPr txBox="1"/>
          <p:nvPr/>
        </p:nvSpPr>
        <p:spPr>
          <a:xfrm>
            <a:off x="13019475" y="1562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HTML </a:t>
            </a:r>
          </a:p>
        </p:txBody>
      </p:sp>
      <p:sp>
        <p:nvSpPr>
          <p:cNvPr id="11" name="TextBox 11"/>
          <p:cNvSpPr txBox="1"/>
          <p:nvPr/>
        </p:nvSpPr>
        <p:spPr>
          <a:xfrm>
            <a:off x="8305800" y="3467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CSS </a:t>
            </a:r>
          </a:p>
        </p:txBody>
      </p:sp>
      <p:sp>
        <p:nvSpPr>
          <p:cNvPr id="12" name="TextBox 12"/>
          <p:cNvSpPr txBox="1"/>
          <p:nvPr/>
        </p:nvSpPr>
        <p:spPr>
          <a:xfrm>
            <a:off x="13019475" y="2179162"/>
            <a:ext cx="3896925" cy="763269"/>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structurer les pages du tableau de bord.</a:t>
            </a:r>
          </a:p>
        </p:txBody>
      </p:sp>
      <p:sp>
        <p:nvSpPr>
          <p:cNvPr id="13" name="TextBox 13"/>
          <p:cNvSpPr txBox="1"/>
          <p:nvPr/>
        </p:nvSpPr>
        <p:spPr>
          <a:xfrm>
            <a:off x="8305800" y="4060197"/>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la mise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et le design de </a:t>
            </a:r>
            <a:r>
              <a:rPr lang="en-US" sz="2200" dirty="0" err="1">
                <a:solidFill>
                  <a:srgbClr val="737373"/>
                </a:solidFill>
                <a:latin typeface="Open Sans 2"/>
                <a:ea typeface="Open Sans 2"/>
                <a:cs typeface="Open Sans 2"/>
                <a:sym typeface="Open Sans 2"/>
              </a:rPr>
              <a:t>l’interface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assurant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bonne </a:t>
            </a:r>
            <a:r>
              <a:rPr lang="en-US" sz="2200" dirty="0" err="1">
                <a:solidFill>
                  <a:srgbClr val="737373"/>
                </a:solidFill>
                <a:latin typeface="Open Sans 2"/>
                <a:ea typeface="Open Sans 2"/>
                <a:cs typeface="Open Sans 2"/>
                <a:sym typeface="Open Sans 2"/>
              </a:rPr>
              <a:t>lisibilité</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expérience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agréable</a:t>
            </a:r>
            <a:r>
              <a:rPr lang="en-US" sz="2200" dirty="0">
                <a:solidFill>
                  <a:srgbClr val="737373"/>
                </a:solidFill>
                <a:latin typeface="Open Sans 2"/>
                <a:ea typeface="Open Sans 2"/>
                <a:cs typeface="Open Sans 2"/>
                <a:sym typeface="Open Sans 2"/>
              </a:rPr>
              <a:t>.</a:t>
            </a:r>
          </a:p>
        </p:txBody>
      </p:sp>
      <p:sp>
        <p:nvSpPr>
          <p:cNvPr id="14" name="TextBox 14"/>
          <p:cNvSpPr txBox="1"/>
          <p:nvPr/>
        </p:nvSpPr>
        <p:spPr>
          <a:xfrm>
            <a:off x="13019475" y="3452601"/>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JavaScript </a:t>
            </a:r>
          </a:p>
        </p:txBody>
      </p:sp>
      <p:sp>
        <p:nvSpPr>
          <p:cNvPr id="15" name="TextBox 15"/>
          <p:cNvSpPr txBox="1"/>
          <p:nvPr/>
        </p:nvSpPr>
        <p:spPr>
          <a:xfrm>
            <a:off x="8305800" y="6795187"/>
            <a:ext cx="3896925" cy="431799"/>
          </a:xfrm>
          <a:prstGeom prst="rect">
            <a:avLst/>
          </a:prstGeom>
        </p:spPr>
        <p:txBody>
          <a:bodyPr lIns="0" tIns="0" rIns="0" bIns="0" rtlCol="0" anchor="t">
            <a:spAutoFit/>
          </a:bodyPr>
          <a:lstStyle/>
          <a:p>
            <a:pPr algn="l">
              <a:lnSpc>
                <a:spcPts val="3500"/>
              </a:lnSpc>
            </a:pPr>
            <a:r>
              <a:rPr lang="en-US" sz="2500" b="1" dirty="0" err="1">
                <a:solidFill>
                  <a:srgbClr val="031139"/>
                </a:solidFill>
                <a:latin typeface="Open Sans 2 Bold"/>
                <a:ea typeface="Open Sans 2 Bold"/>
                <a:cs typeface="Open Sans 2 Bold"/>
                <a:sym typeface="Open Sans 2 Bold"/>
              </a:rPr>
              <a:t>LocalStorage</a:t>
            </a:r>
            <a:endParaRPr lang="en-US" sz="2500" b="1" dirty="0">
              <a:solidFill>
                <a:srgbClr val="031139"/>
              </a:solidFill>
              <a:latin typeface="Open Sans 2 Bold"/>
              <a:ea typeface="Open Sans 2 Bold"/>
              <a:cs typeface="Open Sans 2 Bold"/>
              <a:sym typeface="Open Sans 2 Bold"/>
            </a:endParaRPr>
          </a:p>
        </p:txBody>
      </p:sp>
      <p:sp>
        <p:nvSpPr>
          <p:cNvPr id="16" name="TextBox 16"/>
          <p:cNvSpPr txBox="1"/>
          <p:nvPr/>
        </p:nvSpPr>
        <p:spPr>
          <a:xfrm>
            <a:off x="13019475" y="4190420"/>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gérer</a:t>
            </a:r>
            <a:r>
              <a:rPr lang="en-US" sz="2200" dirty="0">
                <a:solidFill>
                  <a:srgbClr val="737373"/>
                </a:solidFill>
                <a:latin typeface="Open Sans 2"/>
                <a:ea typeface="Open Sans 2"/>
                <a:cs typeface="Open Sans 2"/>
                <a:sym typeface="Open Sans 2"/>
              </a:rPr>
              <a:t> la </a:t>
            </a:r>
            <a:r>
              <a:rPr lang="en-US" sz="2200" dirty="0" err="1">
                <a:solidFill>
                  <a:srgbClr val="737373"/>
                </a:solidFill>
                <a:latin typeface="Open Sans 2"/>
                <a:ea typeface="Open Sans 2"/>
                <a:cs typeface="Open Sans 2"/>
                <a:sym typeface="Open Sans 2"/>
              </a:rPr>
              <a:t>logique</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système</a:t>
            </a:r>
            <a:r>
              <a:rPr lang="en-US" sz="2200" dirty="0">
                <a:solidFill>
                  <a:srgbClr val="737373"/>
                </a:solidFill>
                <a:latin typeface="Open Sans 2"/>
                <a:ea typeface="Open Sans 2"/>
                <a:cs typeface="Open Sans 2"/>
                <a:sym typeface="Open Sans 2"/>
              </a:rPr>
              <a:t>, les interactions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la manipulation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l’affichage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dynamique</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informations</a:t>
            </a:r>
            <a:r>
              <a:rPr lang="en-US" sz="2200" dirty="0">
                <a:solidFill>
                  <a:srgbClr val="737373"/>
                </a:solidFill>
                <a:latin typeface="Open Sans 2"/>
                <a:ea typeface="Open Sans 2"/>
                <a:cs typeface="Open Sans 2"/>
                <a:sym typeface="Open Sans 2"/>
              </a:rPr>
              <a:t>.</a:t>
            </a:r>
          </a:p>
        </p:txBody>
      </p:sp>
      <p:sp>
        <p:nvSpPr>
          <p:cNvPr id="17" name="TextBox 17"/>
          <p:cNvSpPr txBox="1"/>
          <p:nvPr/>
        </p:nvSpPr>
        <p:spPr>
          <a:xfrm>
            <a:off x="8305800" y="7475856"/>
            <a:ext cx="3896925" cy="193484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stocker les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localement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ce</a:t>
            </a:r>
            <a:r>
              <a:rPr lang="en-US" sz="2200" dirty="0">
                <a:solidFill>
                  <a:srgbClr val="737373"/>
                </a:solidFill>
                <a:latin typeface="Open Sans 2"/>
                <a:ea typeface="Open Sans 2"/>
                <a:cs typeface="Open Sans 2"/>
                <a:sym typeface="Open Sans 2"/>
              </a:rPr>
              <a:t> qui </a:t>
            </a:r>
            <a:r>
              <a:rPr lang="en-US" sz="2200" dirty="0" err="1">
                <a:solidFill>
                  <a:srgbClr val="737373"/>
                </a:solidFill>
                <a:latin typeface="Open Sans 2"/>
                <a:ea typeface="Open Sans 2"/>
                <a:cs typeface="Open Sans 2"/>
                <a:sym typeface="Open Sans 2"/>
              </a:rPr>
              <a:t>permet</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gérer</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élèves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professeurs</a:t>
            </a:r>
            <a:r>
              <a:rPr lang="en-US" sz="2200" dirty="0">
                <a:solidFill>
                  <a:srgbClr val="737373"/>
                </a:solidFill>
                <a:latin typeface="Open Sans 2"/>
                <a:ea typeface="Open Sans 2"/>
                <a:cs typeface="Open Sans 2"/>
                <a:sym typeface="Open Sans 2"/>
              </a:rPr>
              <a:t> et matières sans base de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complexe</a:t>
            </a:r>
            <a:r>
              <a:rPr lang="en-US" sz="2200" dirty="0">
                <a:solidFill>
                  <a:srgbClr val="737373"/>
                </a:solidFill>
                <a:latin typeface="Open Sans 2"/>
                <a:ea typeface="Open Sans 2"/>
                <a:cs typeface="Open Sans 2"/>
                <a:sym typeface="Open Sans 2"/>
              </a:rPr>
              <a:t>.</a:t>
            </a:r>
          </a:p>
        </p:txBody>
      </p:sp>
      <p:sp>
        <p:nvSpPr>
          <p:cNvPr id="18" name="TextBox 18"/>
          <p:cNvSpPr txBox="1"/>
          <p:nvPr/>
        </p:nvSpPr>
        <p:spPr>
          <a:xfrm>
            <a:off x="13106400" y="6831273"/>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Chart.js</a:t>
            </a:r>
          </a:p>
        </p:txBody>
      </p:sp>
      <p:sp>
        <p:nvSpPr>
          <p:cNvPr id="19" name="TextBox 19"/>
          <p:cNvSpPr txBox="1"/>
          <p:nvPr/>
        </p:nvSpPr>
        <p:spPr>
          <a:xfrm>
            <a:off x="13106400" y="7485381"/>
            <a:ext cx="3896925" cy="1544319"/>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afficher</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statistiques</a:t>
            </a:r>
            <a:r>
              <a:rPr lang="en-US" sz="2200" dirty="0">
                <a:solidFill>
                  <a:srgbClr val="737373"/>
                </a:solidFill>
                <a:latin typeface="Open Sans 2"/>
                <a:ea typeface="Open Sans 2"/>
                <a:cs typeface="Open Sans 2"/>
                <a:sym typeface="Open Sans 2"/>
              </a:rPr>
              <a:t> sous </a:t>
            </a:r>
            <a:r>
              <a:rPr lang="en-US" sz="2200" dirty="0" err="1">
                <a:solidFill>
                  <a:srgbClr val="737373"/>
                </a:solidFill>
                <a:latin typeface="Open Sans 2"/>
                <a:ea typeface="Open Sans 2"/>
                <a:cs typeface="Open Sans 2"/>
                <a:sym typeface="Open Sans 2"/>
              </a:rPr>
              <a:t>forme</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graphiques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facilitant</a:t>
            </a:r>
            <a:r>
              <a:rPr lang="en-US" sz="2200" dirty="0">
                <a:solidFill>
                  <a:srgbClr val="737373"/>
                </a:solidFill>
                <a:latin typeface="Open Sans 2"/>
                <a:ea typeface="Open Sans 2"/>
                <a:cs typeface="Open Sans 2"/>
                <a:sym typeface="Open Sans 2"/>
              </a:rPr>
              <a:t> la </a:t>
            </a:r>
            <a:r>
              <a:rPr lang="en-US" sz="2200" dirty="0" err="1">
                <a:solidFill>
                  <a:srgbClr val="737373"/>
                </a:solidFill>
                <a:latin typeface="Open Sans 2"/>
                <a:ea typeface="Open Sans 2"/>
                <a:cs typeface="Open Sans 2"/>
                <a:sym typeface="Open Sans 2"/>
              </a:rPr>
              <a:t>visualisation</a:t>
            </a:r>
            <a:r>
              <a:rPr lang="en-US" sz="2200" dirty="0">
                <a:solidFill>
                  <a:srgbClr val="737373"/>
                </a:solidFill>
                <a:latin typeface="Open Sans 2"/>
                <a:ea typeface="Open Sans 2"/>
                <a:cs typeface="Open Sans 2"/>
                <a:sym typeface="Open Sans 2"/>
              </a:rPr>
              <a:t> des </a:t>
            </a:r>
            <a:r>
              <a:rPr lang="en-US" sz="2200" dirty="0" err="1">
                <a:solidFill>
                  <a:srgbClr val="737373"/>
                </a:solidFill>
                <a:latin typeface="Open Sans 2"/>
                <a:ea typeface="Open Sans 2"/>
                <a:cs typeface="Open Sans 2"/>
                <a:sym typeface="Open Sans 2"/>
              </a:rPr>
              <a:t>données</a:t>
            </a:r>
            <a:r>
              <a:rPr lang="en-US" sz="2200" dirty="0">
                <a:solidFill>
                  <a:srgbClr val="737373"/>
                </a:solidFill>
                <a:latin typeface="Open Sans 2"/>
                <a:ea typeface="Open Sans 2"/>
                <a:cs typeface="Open Sans 2"/>
                <a:sym typeface="Open Sans 2"/>
              </a:rPr>
              <a:t>.</a:t>
            </a:r>
          </a:p>
        </p:txBody>
      </p:sp>
      <p:sp>
        <p:nvSpPr>
          <p:cNvPr id="20" name="TextBox 20"/>
          <p:cNvSpPr txBox="1"/>
          <p:nvPr/>
        </p:nvSpPr>
        <p:spPr>
          <a:xfrm>
            <a:off x="8302394" y="1562100"/>
            <a:ext cx="3896925" cy="431799"/>
          </a:xfrm>
          <a:prstGeom prst="rect">
            <a:avLst/>
          </a:prstGeom>
        </p:spPr>
        <p:txBody>
          <a:bodyPr lIns="0" tIns="0" rIns="0" bIns="0" rtlCol="0" anchor="t">
            <a:spAutoFit/>
          </a:bodyPr>
          <a:lstStyle/>
          <a:p>
            <a:pPr algn="l">
              <a:lnSpc>
                <a:spcPts val="3500"/>
              </a:lnSpc>
            </a:pPr>
            <a:r>
              <a:rPr lang="en-US" sz="2500" b="1" dirty="0">
                <a:solidFill>
                  <a:srgbClr val="031139"/>
                </a:solidFill>
                <a:latin typeface="Open Sans 2 Bold"/>
                <a:ea typeface="Open Sans 2 Bold"/>
                <a:cs typeface="Open Sans 2 Bold"/>
                <a:sym typeface="Open Sans 2 Bold"/>
              </a:rPr>
              <a:t>VS Code </a:t>
            </a:r>
          </a:p>
        </p:txBody>
      </p:sp>
      <p:sp>
        <p:nvSpPr>
          <p:cNvPr id="21" name="TextBox 21"/>
          <p:cNvSpPr txBox="1"/>
          <p:nvPr/>
        </p:nvSpPr>
        <p:spPr>
          <a:xfrm>
            <a:off x="8302394" y="2155824"/>
            <a:ext cx="4804006" cy="1153794"/>
          </a:xfrm>
          <a:prstGeom prst="rect">
            <a:avLst/>
          </a:prstGeom>
        </p:spPr>
        <p:txBody>
          <a:bodyPr lIns="0" tIns="0" rIns="0" bIns="0" rtlCol="0" anchor="t">
            <a:spAutoFit/>
          </a:bodyPr>
          <a:lstStyle/>
          <a:p>
            <a:pPr algn="l">
              <a:lnSpc>
                <a:spcPts val="3080"/>
              </a:lnSpc>
            </a:pP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 pour </a:t>
            </a:r>
            <a:r>
              <a:rPr lang="en-US" sz="2200" dirty="0" err="1">
                <a:solidFill>
                  <a:srgbClr val="737373"/>
                </a:solidFill>
                <a:latin typeface="Open Sans 2"/>
                <a:ea typeface="Open Sans 2"/>
                <a:cs typeface="Open Sans 2"/>
                <a:sym typeface="Open Sans 2"/>
              </a:rPr>
              <a:t>avoir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environnement</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développement</a:t>
            </a:r>
            <a:endParaRPr lang="en-US" sz="2200" dirty="0">
              <a:solidFill>
                <a:srgbClr val="737373"/>
              </a:solidFill>
              <a:latin typeface="Open Sans 2"/>
              <a:ea typeface="Open Sans 2"/>
              <a:cs typeface="Open Sans 2"/>
              <a:sym typeface="Open Sans 2"/>
            </a:endParaRPr>
          </a:p>
          <a:p>
            <a:pPr algn="l">
              <a:lnSpc>
                <a:spcPts val="3080"/>
              </a:lnSpc>
            </a:pPr>
            <a:endParaRPr lang="en-US" sz="2200" dirty="0">
              <a:solidFill>
                <a:srgbClr val="737373"/>
              </a:solidFill>
              <a:latin typeface="Open Sans 2"/>
              <a:ea typeface="Open Sans 2"/>
              <a:cs typeface="Open Sans 2"/>
              <a:sym typeface="Open Sans 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308" y="5051832"/>
            <a:ext cx="19777006" cy="3086100"/>
            <a:chOff x="0" y="0"/>
            <a:chExt cx="5208759" cy="812800"/>
          </a:xfrm>
        </p:grpSpPr>
        <p:sp>
          <p:nvSpPr>
            <p:cNvPr id="3" name="Freeform 3"/>
            <p:cNvSpPr/>
            <p:nvPr/>
          </p:nvSpPr>
          <p:spPr>
            <a:xfrm>
              <a:off x="0" y="0"/>
              <a:ext cx="5208759" cy="812800"/>
            </a:xfrm>
            <a:custGeom>
              <a:avLst/>
              <a:gdLst/>
              <a:ahLst/>
              <a:cxnLst/>
              <a:rect l="l" t="t" r="r" b="b"/>
              <a:pathLst>
                <a:path w="5208759" h="812800">
                  <a:moveTo>
                    <a:pt x="0" y="0"/>
                  </a:moveTo>
                  <a:lnTo>
                    <a:pt x="5208759" y="0"/>
                  </a:lnTo>
                  <a:lnTo>
                    <a:pt x="5208759" y="812800"/>
                  </a:lnTo>
                  <a:lnTo>
                    <a:pt x="0" y="812800"/>
                  </a:lnTo>
                  <a:close/>
                </a:path>
              </a:pathLst>
            </a:custGeom>
            <a:solidFill>
              <a:srgbClr val="0570C9"/>
            </a:solidFill>
          </p:spPr>
        </p:sp>
        <p:sp>
          <p:nvSpPr>
            <p:cNvPr id="4" name="TextBox 4"/>
            <p:cNvSpPr txBox="1"/>
            <p:nvPr/>
          </p:nvSpPr>
          <p:spPr>
            <a:xfrm>
              <a:off x="0" y="-38100"/>
              <a:ext cx="5208759"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574887" y="2362489"/>
            <a:ext cx="3274386" cy="3727669"/>
            <a:chOff x="0" y="0"/>
            <a:chExt cx="2192201" cy="2495674"/>
          </a:xfrm>
        </p:grpSpPr>
        <p:sp>
          <p:nvSpPr>
            <p:cNvPr id="6" name="Freeform 6"/>
            <p:cNvSpPr/>
            <p:nvPr/>
          </p:nvSpPr>
          <p:spPr>
            <a:xfrm>
              <a:off x="0" y="0"/>
              <a:ext cx="2192201" cy="2495674"/>
            </a:xfrm>
            <a:custGeom>
              <a:avLst/>
              <a:gdLst/>
              <a:ahLst/>
              <a:cxnLst/>
              <a:rect l="l" t="t" r="r" b="b"/>
              <a:pathLst>
                <a:path w="2192201" h="2495674">
                  <a:moveTo>
                    <a:pt x="59110" y="0"/>
                  </a:moveTo>
                  <a:lnTo>
                    <a:pt x="2133091" y="0"/>
                  </a:lnTo>
                  <a:cubicBezTo>
                    <a:pt x="2165736" y="0"/>
                    <a:pt x="2192201" y="26464"/>
                    <a:pt x="2192201" y="59110"/>
                  </a:cubicBezTo>
                  <a:lnTo>
                    <a:pt x="2192201" y="2436564"/>
                  </a:lnTo>
                  <a:cubicBezTo>
                    <a:pt x="2192201" y="2452241"/>
                    <a:pt x="2185973" y="2467276"/>
                    <a:pt x="2174888" y="2478361"/>
                  </a:cubicBezTo>
                  <a:cubicBezTo>
                    <a:pt x="2163803" y="2489446"/>
                    <a:pt x="2148768" y="2495674"/>
                    <a:pt x="2133091" y="2495674"/>
                  </a:cubicBezTo>
                  <a:lnTo>
                    <a:pt x="59110" y="2495674"/>
                  </a:lnTo>
                  <a:cubicBezTo>
                    <a:pt x="43433" y="2495674"/>
                    <a:pt x="28398" y="2489446"/>
                    <a:pt x="17313" y="2478361"/>
                  </a:cubicBezTo>
                  <a:cubicBezTo>
                    <a:pt x="6228" y="2467276"/>
                    <a:pt x="0" y="2452241"/>
                    <a:pt x="0" y="2436564"/>
                  </a:cubicBezTo>
                  <a:lnTo>
                    <a:pt x="0" y="59110"/>
                  </a:lnTo>
                  <a:cubicBezTo>
                    <a:pt x="0" y="43433"/>
                    <a:pt x="6228" y="28398"/>
                    <a:pt x="17313" y="17313"/>
                  </a:cubicBezTo>
                  <a:cubicBezTo>
                    <a:pt x="28398" y="6228"/>
                    <a:pt x="43433" y="0"/>
                    <a:pt x="59110" y="0"/>
                  </a:cubicBezTo>
                  <a:close/>
                </a:path>
              </a:pathLst>
            </a:custGeom>
            <a:blipFill>
              <a:blip r:embed="rId2"/>
              <a:stretch>
                <a:fillRect r="-115306"/>
              </a:stretch>
            </a:blipFill>
          </p:spPr>
        </p:sp>
      </p:grpSp>
      <p:grpSp>
        <p:nvGrpSpPr>
          <p:cNvPr id="7" name="Group 7"/>
          <p:cNvGrpSpPr/>
          <p:nvPr/>
        </p:nvGrpSpPr>
        <p:grpSpPr>
          <a:xfrm>
            <a:off x="14334268" y="2362489"/>
            <a:ext cx="3191924" cy="3727669"/>
            <a:chOff x="0" y="0"/>
            <a:chExt cx="2136992" cy="2495674"/>
          </a:xfrm>
        </p:grpSpPr>
        <p:sp>
          <p:nvSpPr>
            <p:cNvPr id="8" name="Freeform 8"/>
            <p:cNvSpPr/>
            <p:nvPr/>
          </p:nvSpPr>
          <p:spPr>
            <a:xfrm>
              <a:off x="0" y="0"/>
              <a:ext cx="2136992" cy="2495674"/>
            </a:xfrm>
            <a:custGeom>
              <a:avLst/>
              <a:gdLst/>
              <a:ahLst/>
              <a:cxnLst/>
              <a:rect l="l" t="t" r="r" b="b"/>
              <a:pathLst>
                <a:path w="2136992" h="2495674">
                  <a:moveTo>
                    <a:pt x="60637" y="0"/>
                  </a:moveTo>
                  <a:lnTo>
                    <a:pt x="2076356" y="0"/>
                  </a:lnTo>
                  <a:cubicBezTo>
                    <a:pt x="2109844" y="0"/>
                    <a:pt x="2136992" y="27148"/>
                    <a:pt x="2136992" y="60637"/>
                  </a:cubicBezTo>
                  <a:lnTo>
                    <a:pt x="2136992" y="2435037"/>
                  </a:lnTo>
                  <a:cubicBezTo>
                    <a:pt x="2136992" y="2451119"/>
                    <a:pt x="2130604" y="2466542"/>
                    <a:pt x="2119232" y="2477914"/>
                  </a:cubicBezTo>
                  <a:cubicBezTo>
                    <a:pt x="2107861" y="2489285"/>
                    <a:pt x="2092438" y="2495674"/>
                    <a:pt x="2076356" y="2495674"/>
                  </a:cubicBezTo>
                  <a:lnTo>
                    <a:pt x="60637" y="2495674"/>
                  </a:lnTo>
                  <a:cubicBezTo>
                    <a:pt x="27148" y="2495674"/>
                    <a:pt x="0" y="2468526"/>
                    <a:pt x="0" y="2435037"/>
                  </a:cubicBezTo>
                  <a:lnTo>
                    <a:pt x="0" y="60637"/>
                  </a:lnTo>
                  <a:cubicBezTo>
                    <a:pt x="0" y="27148"/>
                    <a:pt x="27148" y="0"/>
                    <a:pt x="60637" y="0"/>
                  </a:cubicBezTo>
                  <a:close/>
                </a:path>
              </a:pathLst>
            </a:custGeom>
            <a:blipFill>
              <a:blip r:embed="rId3"/>
              <a:stretch>
                <a:fillRect t="-22595" b="-3792"/>
              </a:stretch>
            </a:blipFill>
          </p:spPr>
        </p:sp>
      </p:grpSp>
      <p:grpSp>
        <p:nvGrpSpPr>
          <p:cNvPr id="9" name="Group 9"/>
          <p:cNvGrpSpPr/>
          <p:nvPr/>
        </p:nvGrpSpPr>
        <p:grpSpPr>
          <a:xfrm>
            <a:off x="579202" y="6594882"/>
            <a:ext cx="6871610" cy="3315360"/>
            <a:chOff x="0" y="0"/>
            <a:chExt cx="4600542" cy="2219633"/>
          </a:xfrm>
        </p:grpSpPr>
        <p:sp>
          <p:nvSpPr>
            <p:cNvPr id="10" name="Freeform 10"/>
            <p:cNvSpPr/>
            <p:nvPr/>
          </p:nvSpPr>
          <p:spPr>
            <a:xfrm>
              <a:off x="0" y="0"/>
              <a:ext cx="4600542" cy="2219633"/>
            </a:xfrm>
            <a:custGeom>
              <a:avLst/>
              <a:gdLst/>
              <a:ahLst/>
              <a:cxnLst/>
              <a:rect l="l" t="t" r="r" b="b"/>
              <a:pathLst>
                <a:path w="4600542" h="2219633">
                  <a:moveTo>
                    <a:pt x="28166" y="0"/>
                  </a:moveTo>
                  <a:lnTo>
                    <a:pt x="4572376" y="0"/>
                  </a:lnTo>
                  <a:cubicBezTo>
                    <a:pt x="4579846" y="0"/>
                    <a:pt x="4587010" y="2968"/>
                    <a:pt x="4592292" y="8250"/>
                  </a:cubicBezTo>
                  <a:cubicBezTo>
                    <a:pt x="4597574" y="13532"/>
                    <a:pt x="4600542" y="20696"/>
                    <a:pt x="4600542" y="28166"/>
                  </a:cubicBezTo>
                  <a:lnTo>
                    <a:pt x="4600542" y="2191466"/>
                  </a:lnTo>
                  <a:cubicBezTo>
                    <a:pt x="4600542" y="2198937"/>
                    <a:pt x="4597574" y="2206101"/>
                    <a:pt x="4592292" y="2211383"/>
                  </a:cubicBezTo>
                  <a:cubicBezTo>
                    <a:pt x="4587010" y="2216665"/>
                    <a:pt x="4579846" y="2219633"/>
                    <a:pt x="4572376" y="2219633"/>
                  </a:cubicBezTo>
                  <a:lnTo>
                    <a:pt x="28166" y="2219633"/>
                  </a:lnTo>
                  <a:cubicBezTo>
                    <a:pt x="20696" y="2219633"/>
                    <a:pt x="13532" y="2216665"/>
                    <a:pt x="8250" y="2211383"/>
                  </a:cubicBezTo>
                  <a:cubicBezTo>
                    <a:pt x="2968" y="2206101"/>
                    <a:pt x="0" y="2198937"/>
                    <a:pt x="0" y="2191466"/>
                  </a:cubicBezTo>
                  <a:lnTo>
                    <a:pt x="0" y="28166"/>
                  </a:lnTo>
                  <a:cubicBezTo>
                    <a:pt x="0" y="20696"/>
                    <a:pt x="2968" y="13532"/>
                    <a:pt x="8250" y="8250"/>
                  </a:cubicBezTo>
                  <a:cubicBezTo>
                    <a:pt x="13532" y="2968"/>
                    <a:pt x="20696" y="0"/>
                    <a:pt x="28166" y="0"/>
                  </a:cubicBezTo>
                  <a:close/>
                </a:path>
              </a:pathLst>
            </a:custGeom>
            <a:blipFill>
              <a:blip r:embed="rId4"/>
              <a:stretch>
                <a:fillRect l="-520" r="-520"/>
              </a:stretch>
            </a:blipFill>
          </p:spPr>
        </p:sp>
      </p:grpSp>
      <p:grpSp>
        <p:nvGrpSpPr>
          <p:cNvPr id="11" name="Group 11"/>
          <p:cNvGrpSpPr/>
          <p:nvPr/>
        </p:nvGrpSpPr>
        <p:grpSpPr>
          <a:xfrm>
            <a:off x="579202" y="2362489"/>
            <a:ext cx="6871610" cy="3727669"/>
            <a:chOff x="0" y="0"/>
            <a:chExt cx="4600542" cy="2495674"/>
          </a:xfrm>
        </p:grpSpPr>
        <p:sp>
          <p:nvSpPr>
            <p:cNvPr id="12" name="Freeform 12"/>
            <p:cNvSpPr/>
            <p:nvPr/>
          </p:nvSpPr>
          <p:spPr>
            <a:xfrm>
              <a:off x="0" y="0"/>
              <a:ext cx="4600542" cy="2495674"/>
            </a:xfrm>
            <a:custGeom>
              <a:avLst/>
              <a:gdLst/>
              <a:ahLst/>
              <a:cxnLst/>
              <a:rect l="l" t="t" r="r" b="b"/>
              <a:pathLst>
                <a:path w="4600542" h="2495674">
                  <a:moveTo>
                    <a:pt x="28166" y="0"/>
                  </a:moveTo>
                  <a:lnTo>
                    <a:pt x="4572376" y="0"/>
                  </a:lnTo>
                  <a:cubicBezTo>
                    <a:pt x="4579846" y="0"/>
                    <a:pt x="4587010" y="2968"/>
                    <a:pt x="4592292" y="8250"/>
                  </a:cubicBezTo>
                  <a:cubicBezTo>
                    <a:pt x="4597574" y="13532"/>
                    <a:pt x="4600542" y="20696"/>
                    <a:pt x="4600542" y="28166"/>
                  </a:cubicBezTo>
                  <a:lnTo>
                    <a:pt x="4600542" y="2467508"/>
                  </a:lnTo>
                  <a:cubicBezTo>
                    <a:pt x="4600542" y="2474978"/>
                    <a:pt x="4597574" y="2482142"/>
                    <a:pt x="4592292" y="2487424"/>
                  </a:cubicBezTo>
                  <a:cubicBezTo>
                    <a:pt x="4587010" y="2492707"/>
                    <a:pt x="4579846" y="2495674"/>
                    <a:pt x="4572376" y="2495674"/>
                  </a:cubicBezTo>
                  <a:lnTo>
                    <a:pt x="28166" y="2495674"/>
                  </a:lnTo>
                  <a:cubicBezTo>
                    <a:pt x="20696" y="2495674"/>
                    <a:pt x="13532" y="2492707"/>
                    <a:pt x="8250" y="2487424"/>
                  </a:cubicBezTo>
                  <a:cubicBezTo>
                    <a:pt x="2968" y="2482142"/>
                    <a:pt x="0" y="2474978"/>
                    <a:pt x="0" y="2467508"/>
                  </a:cubicBezTo>
                  <a:lnTo>
                    <a:pt x="0" y="28166"/>
                  </a:lnTo>
                  <a:cubicBezTo>
                    <a:pt x="0" y="20696"/>
                    <a:pt x="2968" y="13532"/>
                    <a:pt x="8250" y="8250"/>
                  </a:cubicBezTo>
                  <a:cubicBezTo>
                    <a:pt x="13532" y="2968"/>
                    <a:pt x="20696" y="0"/>
                    <a:pt x="28166" y="0"/>
                  </a:cubicBezTo>
                  <a:close/>
                </a:path>
              </a:pathLst>
            </a:custGeom>
            <a:blipFill>
              <a:blip r:embed="rId5"/>
              <a:stretch>
                <a:fillRect l="-6803" r="-6803"/>
              </a:stretch>
            </a:blipFill>
          </p:spPr>
        </p:sp>
      </p:grpSp>
      <p:grpSp>
        <p:nvGrpSpPr>
          <p:cNvPr id="13" name="Group 13"/>
          <p:cNvGrpSpPr/>
          <p:nvPr/>
        </p:nvGrpSpPr>
        <p:grpSpPr>
          <a:xfrm>
            <a:off x="9574887" y="6594882"/>
            <a:ext cx="7951304" cy="3315360"/>
            <a:chOff x="0" y="0"/>
            <a:chExt cx="5323397" cy="2219633"/>
          </a:xfrm>
        </p:grpSpPr>
        <p:sp>
          <p:nvSpPr>
            <p:cNvPr id="14" name="Freeform 14"/>
            <p:cNvSpPr/>
            <p:nvPr/>
          </p:nvSpPr>
          <p:spPr>
            <a:xfrm>
              <a:off x="0" y="0"/>
              <a:ext cx="5323397" cy="2219633"/>
            </a:xfrm>
            <a:custGeom>
              <a:avLst/>
              <a:gdLst/>
              <a:ahLst/>
              <a:cxnLst/>
              <a:rect l="l" t="t" r="r" b="b"/>
              <a:pathLst>
                <a:path w="5323397" h="2219633">
                  <a:moveTo>
                    <a:pt x="24342" y="0"/>
                  </a:moveTo>
                  <a:lnTo>
                    <a:pt x="5299055" y="0"/>
                  </a:lnTo>
                  <a:cubicBezTo>
                    <a:pt x="5305511" y="0"/>
                    <a:pt x="5311702" y="2565"/>
                    <a:pt x="5316267" y="7130"/>
                  </a:cubicBezTo>
                  <a:cubicBezTo>
                    <a:pt x="5320832" y="11694"/>
                    <a:pt x="5323397" y="17886"/>
                    <a:pt x="5323397" y="24342"/>
                  </a:cubicBezTo>
                  <a:lnTo>
                    <a:pt x="5323397" y="2195291"/>
                  </a:lnTo>
                  <a:cubicBezTo>
                    <a:pt x="5323397" y="2201747"/>
                    <a:pt x="5320832" y="2207938"/>
                    <a:pt x="5316267" y="2212503"/>
                  </a:cubicBezTo>
                  <a:cubicBezTo>
                    <a:pt x="5311702" y="2217068"/>
                    <a:pt x="5305511" y="2219633"/>
                    <a:pt x="5299055" y="2219633"/>
                  </a:cubicBezTo>
                  <a:lnTo>
                    <a:pt x="24342" y="2219633"/>
                  </a:lnTo>
                  <a:cubicBezTo>
                    <a:pt x="17886" y="2219633"/>
                    <a:pt x="11694" y="2217068"/>
                    <a:pt x="7130" y="2212503"/>
                  </a:cubicBezTo>
                  <a:cubicBezTo>
                    <a:pt x="2565" y="2207938"/>
                    <a:pt x="0" y="2201747"/>
                    <a:pt x="0" y="2195291"/>
                  </a:cubicBezTo>
                  <a:lnTo>
                    <a:pt x="0" y="24342"/>
                  </a:lnTo>
                  <a:cubicBezTo>
                    <a:pt x="0" y="17886"/>
                    <a:pt x="2565" y="11694"/>
                    <a:pt x="7130" y="7130"/>
                  </a:cubicBezTo>
                  <a:cubicBezTo>
                    <a:pt x="11694" y="2565"/>
                    <a:pt x="17886" y="0"/>
                    <a:pt x="24342" y="0"/>
                  </a:cubicBezTo>
                  <a:close/>
                </a:path>
              </a:pathLst>
            </a:custGeom>
            <a:blipFill>
              <a:blip r:embed="rId6"/>
              <a:stretch>
                <a:fillRect l="-3629" r="-25659"/>
              </a:stretch>
            </a:blipFill>
          </p:spPr>
        </p:sp>
      </p:grpSp>
      <p:sp>
        <p:nvSpPr>
          <p:cNvPr id="15" name="TextBox 15"/>
          <p:cNvSpPr txBox="1"/>
          <p:nvPr/>
        </p:nvSpPr>
        <p:spPr>
          <a:xfrm>
            <a:off x="2696731" y="161925"/>
            <a:ext cx="12894538" cy="1142369"/>
          </a:xfrm>
          <a:prstGeom prst="rect">
            <a:avLst/>
          </a:prstGeom>
        </p:spPr>
        <p:txBody>
          <a:bodyPr lIns="0" tIns="0" rIns="0" bIns="0" rtlCol="0" anchor="t">
            <a:spAutoFit/>
          </a:bodyPr>
          <a:lstStyle/>
          <a:p>
            <a:pPr algn="ctr">
              <a:lnSpc>
                <a:spcPts val="8600"/>
              </a:lnSpc>
            </a:pPr>
            <a:r>
              <a:rPr lang="en-US" sz="8600" b="1" dirty="0">
                <a:solidFill>
                  <a:srgbClr val="0A2B58"/>
                </a:solidFill>
                <a:latin typeface="DM Sans Bold"/>
                <a:ea typeface="DM Sans Bold"/>
                <a:cs typeface="DM Sans Bold"/>
                <a:sym typeface="DM Sans Bold"/>
              </a:rPr>
              <a:t>Example de </a:t>
            </a:r>
            <a:r>
              <a:rPr lang="en-US" sz="8600" b="1" dirty="0" err="1">
                <a:solidFill>
                  <a:srgbClr val="0A2B58"/>
                </a:solidFill>
                <a:latin typeface="DM Sans Bold"/>
                <a:ea typeface="DM Sans Bold"/>
                <a:cs typeface="DM Sans Bold"/>
                <a:sym typeface="DM Sans Bold"/>
              </a:rPr>
              <a:t>mon</a:t>
            </a:r>
            <a:r>
              <a:rPr lang="en-US" sz="8600" b="1" dirty="0">
                <a:solidFill>
                  <a:srgbClr val="0A2B58"/>
                </a:solidFill>
                <a:latin typeface="DM Sans Bold"/>
                <a:ea typeface="DM Sans Bold"/>
                <a:cs typeface="DM Sans Bold"/>
                <a:sym typeface="DM Sans Bold"/>
              </a:rPr>
              <a:t> </a:t>
            </a:r>
            <a:r>
              <a:rPr lang="en-US" sz="8600" b="1" dirty="0" err="1">
                <a:solidFill>
                  <a:srgbClr val="0A2B58"/>
                </a:solidFill>
                <a:latin typeface="DM Sans Bold"/>
                <a:ea typeface="DM Sans Bold"/>
                <a:cs typeface="DM Sans Bold"/>
                <a:sym typeface="DM Sans Bold"/>
              </a:rPr>
              <a:t>projet</a:t>
            </a:r>
            <a:endParaRPr lang="en-US" sz="8600" b="1" dirty="0">
              <a:solidFill>
                <a:srgbClr val="0A2B58"/>
              </a:solidFill>
              <a:latin typeface="DM Sans Bold"/>
              <a:ea typeface="DM Sans Bold"/>
              <a:cs typeface="DM Sans Bold"/>
              <a:sym typeface="DM Sans Bold"/>
            </a:endParaRP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31139"/>
                </a:solidFill>
                <a:latin typeface="Open Sans 1"/>
                <a:ea typeface="Open Sans 1"/>
                <a:cs typeface="Open Sans 1"/>
                <a:sym typeface="Open Sans 1"/>
              </a:rPr>
              <a:t>5</a:t>
            </a:r>
          </a:p>
        </p:txBody>
      </p:sp>
      <p:sp>
        <p:nvSpPr>
          <p:cNvPr id="17" name="TextBox 17"/>
          <p:cNvSpPr txBox="1"/>
          <p:nvPr/>
        </p:nvSpPr>
        <p:spPr>
          <a:xfrm>
            <a:off x="2644046" y="1807498"/>
            <a:ext cx="2643664" cy="517449"/>
          </a:xfrm>
          <a:prstGeom prst="rect">
            <a:avLst/>
          </a:prstGeom>
        </p:spPr>
        <p:txBody>
          <a:bodyPr lIns="0" tIns="0" rIns="0" bIns="0" rtlCol="0" anchor="t">
            <a:spAutoFit/>
          </a:bodyPr>
          <a:lstStyle/>
          <a:p>
            <a:pPr lvl="0" algn="ctr">
              <a:lnSpc>
                <a:spcPts val="4059"/>
              </a:lnSpc>
              <a:spcBef>
                <a:spcPct val="0"/>
              </a:spcBef>
            </a:pPr>
            <a:r>
              <a:rPr lang="en-US" sz="3200" dirty="0" err="1"/>
              <a:t>Connecte</a:t>
            </a:r>
            <a:r>
              <a:rPr lang="en-US" sz="3200" dirty="0"/>
              <a:t> page</a:t>
            </a:r>
            <a:endParaRPr lang="en-US" sz="2899" dirty="0">
              <a:solidFill>
                <a:srgbClr val="0A2B58"/>
              </a:solidFill>
              <a:latin typeface="Pixelated Dotted"/>
              <a:ea typeface="Pixelated Dotted"/>
              <a:cs typeface="Pixelated Dotted"/>
              <a:sym typeface="Pixelated Dotted"/>
            </a:endParaRPr>
          </a:p>
        </p:txBody>
      </p:sp>
      <p:sp>
        <p:nvSpPr>
          <p:cNvPr id="18" name="TextBox 18"/>
          <p:cNvSpPr txBox="1"/>
          <p:nvPr/>
        </p:nvSpPr>
        <p:spPr>
          <a:xfrm>
            <a:off x="10627936" y="1807498"/>
            <a:ext cx="770811" cy="517449"/>
          </a:xfrm>
          <a:prstGeom prst="rect">
            <a:avLst/>
          </a:prstGeom>
        </p:spPr>
        <p:txBody>
          <a:bodyPr lIns="0" tIns="0" rIns="0" bIns="0" rtlCol="0" anchor="t">
            <a:spAutoFit/>
          </a:bodyPr>
          <a:lstStyle/>
          <a:p>
            <a:pPr lvl="0" algn="ctr">
              <a:lnSpc>
                <a:spcPts val="4059"/>
              </a:lnSpc>
              <a:spcBef>
                <a:spcPct val="0"/>
              </a:spcBef>
            </a:pPr>
            <a:r>
              <a:rPr lang="en-US" sz="3200" dirty="0"/>
              <a:t>CUD</a:t>
            </a:r>
            <a:endParaRPr lang="en-US" sz="2899" dirty="0">
              <a:solidFill>
                <a:srgbClr val="0A2B58"/>
              </a:solidFill>
              <a:latin typeface="Pixelated Dotted"/>
              <a:ea typeface="Pixelated Dotted"/>
              <a:cs typeface="Pixelated Dotted"/>
              <a:sym typeface="Pixelated Dotted"/>
            </a:endParaRPr>
          </a:p>
        </p:txBody>
      </p:sp>
      <p:sp>
        <p:nvSpPr>
          <p:cNvPr id="19" name="TextBox 19"/>
          <p:cNvSpPr txBox="1"/>
          <p:nvPr/>
        </p:nvSpPr>
        <p:spPr>
          <a:xfrm>
            <a:off x="12711744" y="6039891"/>
            <a:ext cx="1677591" cy="517449"/>
          </a:xfrm>
          <a:prstGeom prst="rect">
            <a:avLst/>
          </a:prstGeom>
        </p:spPr>
        <p:txBody>
          <a:bodyPr lIns="0" tIns="0" rIns="0" bIns="0" rtlCol="0" anchor="t">
            <a:spAutoFit/>
          </a:bodyPr>
          <a:lstStyle/>
          <a:p>
            <a:pPr lvl="0" algn="ctr">
              <a:lnSpc>
                <a:spcPts val="4059"/>
              </a:lnSpc>
              <a:spcBef>
                <a:spcPct val="0"/>
              </a:spcBef>
            </a:pPr>
            <a:r>
              <a:rPr lang="en-US" sz="3200" dirty="0"/>
              <a:t>Read data</a:t>
            </a:r>
            <a:endParaRPr lang="en-US" sz="2899" dirty="0">
              <a:solidFill>
                <a:srgbClr val="000000"/>
              </a:solidFill>
              <a:latin typeface="Pixelated Dotted"/>
              <a:ea typeface="Pixelated Dotted"/>
              <a:cs typeface="Pixelated Dotted"/>
              <a:sym typeface="Pixelated Dotted"/>
            </a:endParaRPr>
          </a:p>
        </p:txBody>
      </p:sp>
      <p:sp>
        <p:nvSpPr>
          <p:cNvPr id="20" name="TextBox 20"/>
          <p:cNvSpPr txBox="1"/>
          <p:nvPr/>
        </p:nvSpPr>
        <p:spPr>
          <a:xfrm>
            <a:off x="14478143" y="1329977"/>
            <a:ext cx="2904172" cy="984885"/>
          </a:xfrm>
          <a:prstGeom prst="rect">
            <a:avLst/>
          </a:prstGeom>
        </p:spPr>
        <p:txBody>
          <a:bodyPr lIns="0" tIns="0" rIns="0" bIns="0" rtlCol="0" anchor="t">
            <a:spAutoFit/>
          </a:bodyPr>
          <a:lstStyle/>
          <a:p>
            <a:pPr algn="ctr"/>
            <a:r>
              <a:rPr lang="en-US" sz="3200" dirty="0"/>
              <a:t>Les charts </a:t>
            </a:r>
          </a:p>
          <a:p>
            <a:r>
              <a:rPr lang="en-US" sz="3200" dirty="0"/>
              <a:t>avec </a:t>
            </a:r>
            <a:r>
              <a:rPr lang="en-US" sz="3200" dirty="0" err="1"/>
              <a:t>responsives</a:t>
            </a:r>
            <a:endParaRPr lang="en-US" sz="3200" dirty="0"/>
          </a:p>
        </p:txBody>
      </p:sp>
      <p:sp>
        <p:nvSpPr>
          <p:cNvPr id="21" name="TextBox 21"/>
          <p:cNvSpPr txBox="1"/>
          <p:nvPr/>
        </p:nvSpPr>
        <p:spPr>
          <a:xfrm>
            <a:off x="2536668" y="6039891"/>
            <a:ext cx="2956679" cy="517449"/>
          </a:xfrm>
          <a:prstGeom prst="rect">
            <a:avLst/>
          </a:prstGeom>
        </p:spPr>
        <p:txBody>
          <a:bodyPr lIns="0" tIns="0" rIns="0" bIns="0" rtlCol="0" anchor="t">
            <a:spAutoFit/>
          </a:bodyPr>
          <a:lstStyle/>
          <a:p>
            <a:pPr lvl="0" algn="ctr">
              <a:lnSpc>
                <a:spcPts val="4059"/>
              </a:lnSpc>
              <a:spcBef>
                <a:spcPct val="0"/>
              </a:spcBef>
            </a:pPr>
            <a:r>
              <a:rPr lang="en-US" sz="3200" dirty="0"/>
              <a:t>Dashboard page</a:t>
            </a:r>
            <a:endParaRPr lang="en-US" sz="2899" dirty="0">
              <a:solidFill>
                <a:srgbClr val="000000"/>
              </a:solidFill>
              <a:latin typeface="Pixelated Dotted"/>
              <a:ea typeface="Pixelated Dotted"/>
              <a:cs typeface="Pixelated Dotted"/>
              <a:sym typeface="Pixelated Dotte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85746" y="0"/>
            <a:ext cx="4402254" cy="10287000"/>
            <a:chOff x="0" y="0"/>
            <a:chExt cx="1159441" cy="2709333"/>
          </a:xfrm>
        </p:grpSpPr>
        <p:sp>
          <p:nvSpPr>
            <p:cNvPr id="3" name="Freeform 3"/>
            <p:cNvSpPr/>
            <p:nvPr/>
          </p:nvSpPr>
          <p:spPr>
            <a:xfrm>
              <a:off x="0" y="0"/>
              <a:ext cx="1159441" cy="2709333"/>
            </a:xfrm>
            <a:custGeom>
              <a:avLst/>
              <a:gdLst/>
              <a:ahLst/>
              <a:cxnLst/>
              <a:rect l="l" t="t" r="r" b="b"/>
              <a:pathLst>
                <a:path w="1159441" h="2709333">
                  <a:moveTo>
                    <a:pt x="0" y="0"/>
                  </a:moveTo>
                  <a:lnTo>
                    <a:pt x="1159441" y="0"/>
                  </a:lnTo>
                  <a:lnTo>
                    <a:pt x="1159441" y="2709333"/>
                  </a:lnTo>
                  <a:lnTo>
                    <a:pt x="0" y="2709333"/>
                  </a:lnTo>
                  <a:close/>
                </a:path>
              </a:pathLst>
            </a:custGeom>
            <a:solidFill>
              <a:srgbClr val="0570C9"/>
            </a:solidFill>
          </p:spPr>
        </p:sp>
        <p:sp>
          <p:nvSpPr>
            <p:cNvPr id="4" name="TextBox 4"/>
            <p:cNvSpPr txBox="1"/>
            <p:nvPr/>
          </p:nvSpPr>
          <p:spPr>
            <a:xfrm>
              <a:off x="0" y="-38100"/>
              <a:ext cx="1159441"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27251" y="1028700"/>
            <a:ext cx="6542710" cy="8229600"/>
            <a:chOff x="0" y="0"/>
            <a:chExt cx="1589089" cy="1998800"/>
          </a:xfrm>
        </p:grpSpPr>
        <p:sp>
          <p:nvSpPr>
            <p:cNvPr id="6" name="Freeform 6"/>
            <p:cNvSpPr/>
            <p:nvPr/>
          </p:nvSpPr>
          <p:spPr>
            <a:xfrm>
              <a:off x="0" y="0"/>
              <a:ext cx="1589089" cy="1998800"/>
            </a:xfrm>
            <a:custGeom>
              <a:avLst/>
              <a:gdLst/>
              <a:ahLst/>
              <a:cxnLst/>
              <a:rect l="l" t="t" r="r" b="b"/>
              <a:pathLst>
                <a:path w="1589089" h="1998800">
                  <a:moveTo>
                    <a:pt x="53248" y="0"/>
                  </a:moveTo>
                  <a:lnTo>
                    <a:pt x="1535841" y="0"/>
                  </a:lnTo>
                  <a:cubicBezTo>
                    <a:pt x="1549963" y="0"/>
                    <a:pt x="1563507" y="5610"/>
                    <a:pt x="1573493" y="15596"/>
                  </a:cubicBezTo>
                  <a:cubicBezTo>
                    <a:pt x="1583479" y="25582"/>
                    <a:pt x="1589089" y="39126"/>
                    <a:pt x="1589089" y="53248"/>
                  </a:cubicBezTo>
                  <a:lnTo>
                    <a:pt x="1589089" y="1945552"/>
                  </a:lnTo>
                  <a:cubicBezTo>
                    <a:pt x="1589089" y="1959674"/>
                    <a:pt x="1583479" y="1973218"/>
                    <a:pt x="1573493" y="1983204"/>
                  </a:cubicBezTo>
                  <a:cubicBezTo>
                    <a:pt x="1563507" y="1993190"/>
                    <a:pt x="1549963" y="1998800"/>
                    <a:pt x="1535841" y="1998800"/>
                  </a:cubicBezTo>
                  <a:lnTo>
                    <a:pt x="53248" y="1998800"/>
                  </a:lnTo>
                  <a:cubicBezTo>
                    <a:pt x="39126" y="1998800"/>
                    <a:pt x="25582" y="1993190"/>
                    <a:pt x="15596" y="1983204"/>
                  </a:cubicBezTo>
                  <a:cubicBezTo>
                    <a:pt x="5610" y="1973218"/>
                    <a:pt x="0" y="1959674"/>
                    <a:pt x="0" y="1945552"/>
                  </a:cubicBezTo>
                  <a:lnTo>
                    <a:pt x="0" y="53248"/>
                  </a:lnTo>
                  <a:cubicBezTo>
                    <a:pt x="0" y="39126"/>
                    <a:pt x="5610" y="25582"/>
                    <a:pt x="15596" y="15596"/>
                  </a:cubicBezTo>
                  <a:cubicBezTo>
                    <a:pt x="25582" y="5610"/>
                    <a:pt x="39126" y="0"/>
                    <a:pt x="53248" y="0"/>
                  </a:cubicBezTo>
                  <a:close/>
                </a:path>
              </a:pathLst>
            </a:custGeom>
            <a:blipFill>
              <a:blip r:embed="rId2"/>
              <a:stretch>
                <a:fillRect l="-46286" r="-42505"/>
              </a:stretch>
            </a:blipFill>
          </p:spPr>
        </p:sp>
      </p:grpSp>
      <p:sp>
        <p:nvSpPr>
          <p:cNvPr id="7" name="TextBox 7"/>
          <p:cNvSpPr txBox="1"/>
          <p:nvPr/>
        </p:nvSpPr>
        <p:spPr>
          <a:xfrm>
            <a:off x="1501165" y="547053"/>
            <a:ext cx="10010310" cy="222821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les</a:t>
            </a:r>
          </a:p>
          <a:p>
            <a:pPr algn="l">
              <a:lnSpc>
                <a:spcPts val="8600"/>
              </a:lnSpc>
            </a:pPr>
            <a:r>
              <a:rPr lang="en-US" sz="8600" b="1" dirty="0" err="1">
                <a:solidFill>
                  <a:srgbClr val="031139"/>
                </a:solidFill>
                <a:latin typeface="DM Sans Bold"/>
                <a:ea typeface="DM Sans Bold"/>
                <a:cs typeface="DM Sans Bold"/>
                <a:sym typeface="DM Sans Bold"/>
              </a:rPr>
              <a:t>fonctionnalites</a:t>
            </a:r>
            <a:endParaRPr lang="en-US" sz="8600" b="1" dirty="0">
              <a:solidFill>
                <a:srgbClr val="031139"/>
              </a:solidFill>
              <a:latin typeface="DM Sans Bold"/>
              <a:ea typeface="DM Sans Bold"/>
              <a:cs typeface="DM Sans Bold"/>
              <a:sym typeface="DM Sans Bold"/>
            </a:endParaRPr>
          </a:p>
        </p:txBody>
      </p:sp>
      <p:sp>
        <p:nvSpPr>
          <p:cNvPr id="8" name="TextBox 8"/>
          <p:cNvSpPr txBox="1"/>
          <p:nvPr/>
        </p:nvSpPr>
        <p:spPr>
          <a:xfrm>
            <a:off x="1556399" y="17970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Gestion</a:t>
            </a:r>
          </a:p>
        </p:txBody>
      </p:sp>
      <p:sp>
        <p:nvSpPr>
          <p:cNvPr id="9" name="TextBox 9"/>
          <p:cNvSpPr txBox="1"/>
          <p:nvPr/>
        </p:nvSpPr>
        <p:spPr>
          <a:xfrm>
            <a:off x="1501165" y="3113396"/>
            <a:ext cx="6620425" cy="372744"/>
          </a:xfrm>
          <a:prstGeom prst="rect">
            <a:avLst/>
          </a:prstGeom>
        </p:spPr>
        <p:txBody>
          <a:bodyPr lIns="0" tIns="0" rIns="0" bIns="0" rtlCol="0" anchor="t">
            <a:spAutoFit/>
          </a:bodyPr>
          <a:lstStyle/>
          <a:p>
            <a:pPr algn="l">
              <a:lnSpc>
                <a:spcPts val="3080"/>
              </a:lnSpc>
            </a:pPr>
            <a:endParaRPr/>
          </a:p>
        </p:txBody>
      </p:sp>
      <p:sp>
        <p:nvSpPr>
          <p:cNvPr id="10" name="TextBox 10"/>
          <p:cNvSpPr txBox="1"/>
          <p:nvPr/>
        </p:nvSpPr>
        <p:spPr>
          <a:xfrm>
            <a:off x="1556399" y="3003541"/>
            <a:ext cx="6620425" cy="563879"/>
          </a:xfrm>
          <a:prstGeom prst="rect">
            <a:avLst/>
          </a:prstGeom>
        </p:spPr>
        <p:txBody>
          <a:bodyPr lIns="0" tIns="0" rIns="0" bIns="0" rtlCol="0" anchor="t">
            <a:spAutoFit/>
          </a:bodyPr>
          <a:lstStyle/>
          <a:p>
            <a:pPr algn="l" rtl="1">
              <a:lnSpc>
                <a:spcPts val="4620"/>
              </a:lnSpc>
            </a:pPr>
            <a:r>
              <a:rPr lang="ar-EG" sz="3300" b="1" dirty="0">
                <a:solidFill>
                  <a:srgbClr val="000000"/>
                </a:solidFill>
                <a:latin typeface="Open Sans 1 Bold"/>
                <a:ea typeface="Open Sans 1 Bold"/>
                <a:cs typeface="Open Sans 1 Bold"/>
                <a:sym typeface="Open Sans 1 Bold"/>
                <a:rtl/>
              </a:rPr>
              <a:t> : </a:t>
            </a:r>
            <a:r>
              <a:rPr lang="en-US" sz="3300" b="1" dirty="0">
                <a:solidFill>
                  <a:srgbClr val="000000"/>
                </a:solidFill>
                <a:latin typeface="Open Sans 1 Bold"/>
                <a:ea typeface="Open Sans 1 Bold"/>
                <a:cs typeface="Open Sans 1 Bold"/>
                <a:sym typeface="Open Sans 1 Bold"/>
              </a:rPr>
              <a:t>Gestion des </a:t>
            </a:r>
            <a:r>
              <a:rPr lang="en-US" sz="3300" b="1" dirty="0" err="1">
                <a:solidFill>
                  <a:srgbClr val="000000"/>
                </a:solidFill>
                <a:latin typeface="Open Sans 1 Bold"/>
                <a:ea typeface="Open Sans 1 Bold"/>
                <a:cs typeface="Open Sans 1 Bold"/>
                <a:sym typeface="Open Sans 1 Bold"/>
              </a:rPr>
              <a:t>élèves</a:t>
            </a:r>
            <a:r>
              <a:rPr lang="ar-EG" sz="3300" b="1" dirty="0">
                <a:solidFill>
                  <a:srgbClr val="000000"/>
                </a:solidFill>
                <a:latin typeface="Open Sans 1 Bold"/>
                <a:ea typeface="Open Sans 1 Bold"/>
                <a:cs typeface="Open Sans 1 Bold"/>
                <a:sym typeface="Open Sans 1 Bold"/>
                <a:rtl/>
              </a:rPr>
              <a:t> </a:t>
            </a:r>
          </a:p>
        </p:txBody>
      </p:sp>
      <p:sp>
        <p:nvSpPr>
          <p:cNvPr id="11" name="TextBox 11"/>
          <p:cNvSpPr txBox="1"/>
          <p:nvPr/>
        </p:nvSpPr>
        <p:spPr>
          <a:xfrm>
            <a:off x="2489491" y="3645449"/>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élève.</a:t>
            </a:r>
          </a:p>
          <a:p>
            <a:pPr algn="just">
              <a:lnSpc>
                <a:spcPts val="4759"/>
              </a:lnSpc>
            </a:pPr>
            <a:r>
              <a:rPr lang="en-US" sz="3399">
                <a:solidFill>
                  <a:srgbClr val="000000"/>
                </a:solidFill>
                <a:latin typeface="Open Sans 1"/>
                <a:ea typeface="Open Sans 1"/>
                <a:cs typeface="Open Sans 1"/>
                <a:sym typeface="Open Sans 1"/>
              </a:rPr>
              <a:t>Modifier un élève.</a:t>
            </a:r>
          </a:p>
          <a:p>
            <a:pPr algn="just">
              <a:lnSpc>
                <a:spcPts val="4759"/>
              </a:lnSpc>
            </a:pPr>
            <a:r>
              <a:rPr lang="en-US" sz="3399">
                <a:solidFill>
                  <a:srgbClr val="000000"/>
                </a:solidFill>
                <a:latin typeface="Open Sans 1"/>
                <a:ea typeface="Open Sans 1"/>
                <a:cs typeface="Open Sans 1"/>
                <a:sym typeface="Open Sans 1"/>
              </a:rPr>
              <a:t>Supprimer un élève.</a:t>
            </a:r>
          </a:p>
        </p:txBody>
      </p:sp>
      <p:sp>
        <p:nvSpPr>
          <p:cNvPr id="12" name="TextBox 12"/>
          <p:cNvSpPr txBox="1"/>
          <p:nvPr/>
        </p:nvSpPr>
        <p:spPr>
          <a:xfrm>
            <a:off x="1323718" y="6275657"/>
            <a:ext cx="6620425" cy="372744"/>
          </a:xfrm>
          <a:prstGeom prst="rect">
            <a:avLst/>
          </a:prstGeom>
        </p:spPr>
        <p:txBody>
          <a:bodyPr lIns="0" tIns="0" rIns="0" bIns="0" rtlCol="0" anchor="t">
            <a:spAutoFit/>
          </a:bodyPr>
          <a:lstStyle/>
          <a:p>
            <a:pPr algn="l">
              <a:lnSpc>
                <a:spcPts val="3080"/>
              </a:lnSpc>
            </a:pPr>
            <a:endParaRPr/>
          </a:p>
        </p:txBody>
      </p:sp>
      <p:sp>
        <p:nvSpPr>
          <p:cNvPr id="13" name="TextBox 13"/>
          <p:cNvSpPr txBox="1"/>
          <p:nvPr/>
        </p:nvSpPr>
        <p:spPr>
          <a:xfrm>
            <a:off x="1556399" y="6165802"/>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matières</a:t>
            </a:r>
          </a:p>
        </p:txBody>
      </p:sp>
      <p:sp>
        <p:nvSpPr>
          <p:cNvPr id="14" name="TextBox 14"/>
          <p:cNvSpPr txBox="1"/>
          <p:nvPr/>
        </p:nvSpPr>
        <p:spPr>
          <a:xfrm>
            <a:off x="2426344" y="6807710"/>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matière.</a:t>
            </a:r>
          </a:p>
          <a:p>
            <a:pPr algn="just">
              <a:lnSpc>
                <a:spcPts val="4759"/>
              </a:lnSpc>
            </a:pPr>
            <a:r>
              <a:rPr lang="en-US" sz="3399">
                <a:solidFill>
                  <a:srgbClr val="000000"/>
                </a:solidFill>
                <a:latin typeface="Open Sans 1"/>
                <a:ea typeface="Open Sans 1"/>
                <a:cs typeface="Open Sans 1"/>
                <a:sym typeface="Open Sans 1"/>
              </a:rPr>
              <a:t>Modifier un matière.</a:t>
            </a:r>
          </a:p>
          <a:p>
            <a:pPr algn="just">
              <a:lnSpc>
                <a:spcPts val="4759"/>
              </a:lnSpc>
            </a:pPr>
            <a:r>
              <a:rPr lang="en-US" sz="3399">
                <a:solidFill>
                  <a:srgbClr val="000000"/>
                </a:solidFill>
                <a:latin typeface="Open Sans 1"/>
                <a:ea typeface="Open Sans 1"/>
                <a:cs typeface="Open Sans 1"/>
                <a:sym typeface="Open Sans 1"/>
              </a:rPr>
              <a:t>Supprimer un matière.</a:t>
            </a:r>
          </a:p>
        </p:txBody>
      </p:sp>
      <p:grpSp>
        <p:nvGrpSpPr>
          <p:cNvPr id="15" name="Group 15"/>
          <p:cNvGrpSpPr/>
          <p:nvPr/>
        </p:nvGrpSpPr>
        <p:grpSpPr>
          <a:xfrm>
            <a:off x="1062789" y="3188353"/>
            <a:ext cx="260929" cy="2609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62789" y="6350614"/>
            <a:ext cx="260929" cy="2609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885746" y="0"/>
            <a:ext cx="4402254" cy="10287000"/>
            <a:chOff x="0" y="0"/>
            <a:chExt cx="1159441" cy="2709333"/>
          </a:xfrm>
        </p:grpSpPr>
        <p:sp>
          <p:nvSpPr>
            <p:cNvPr id="3" name="Freeform 3"/>
            <p:cNvSpPr/>
            <p:nvPr/>
          </p:nvSpPr>
          <p:spPr>
            <a:xfrm>
              <a:off x="0" y="0"/>
              <a:ext cx="1159441" cy="2709333"/>
            </a:xfrm>
            <a:custGeom>
              <a:avLst/>
              <a:gdLst/>
              <a:ahLst/>
              <a:cxnLst/>
              <a:rect l="l" t="t" r="r" b="b"/>
              <a:pathLst>
                <a:path w="1159441" h="2709333">
                  <a:moveTo>
                    <a:pt x="0" y="0"/>
                  </a:moveTo>
                  <a:lnTo>
                    <a:pt x="1159441" y="0"/>
                  </a:lnTo>
                  <a:lnTo>
                    <a:pt x="1159441" y="2709333"/>
                  </a:lnTo>
                  <a:lnTo>
                    <a:pt x="0" y="2709333"/>
                  </a:lnTo>
                  <a:close/>
                </a:path>
              </a:pathLst>
            </a:custGeom>
            <a:solidFill>
              <a:srgbClr val="0570C9"/>
            </a:solidFill>
          </p:spPr>
        </p:sp>
        <p:sp>
          <p:nvSpPr>
            <p:cNvPr id="4" name="TextBox 4"/>
            <p:cNvSpPr txBox="1"/>
            <p:nvPr/>
          </p:nvSpPr>
          <p:spPr>
            <a:xfrm>
              <a:off x="0" y="-38100"/>
              <a:ext cx="1159441"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49725" y="1001881"/>
            <a:ext cx="6542710" cy="8229600"/>
            <a:chOff x="0" y="0"/>
            <a:chExt cx="1589089" cy="1998800"/>
          </a:xfrm>
        </p:grpSpPr>
        <p:sp>
          <p:nvSpPr>
            <p:cNvPr id="6" name="Freeform 6"/>
            <p:cNvSpPr/>
            <p:nvPr/>
          </p:nvSpPr>
          <p:spPr>
            <a:xfrm>
              <a:off x="0" y="0"/>
              <a:ext cx="1589089" cy="1998800"/>
            </a:xfrm>
            <a:custGeom>
              <a:avLst/>
              <a:gdLst/>
              <a:ahLst/>
              <a:cxnLst/>
              <a:rect l="l" t="t" r="r" b="b"/>
              <a:pathLst>
                <a:path w="1589089" h="1998800">
                  <a:moveTo>
                    <a:pt x="53248" y="0"/>
                  </a:moveTo>
                  <a:lnTo>
                    <a:pt x="1535841" y="0"/>
                  </a:lnTo>
                  <a:cubicBezTo>
                    <a:pt x="1549963" y="0"/>
                    <a:pt x="1563507" y="5610"/>
                    <a:pt x="1573493" y="15596"/>
                  </a:cubicBezTo>
                  <a:cubicBezTo>
                    <a:pt x="1583479" y="25582"/>
                    <a:pt x="1589089" y="39126"/>
                    <a:pt x="1589089" y="53248"/>
                  </a:cubicBezTo>
                  <a:lnTo>
                    <a:pt x="1589089" y="1945552"/>
                  </a:lnTo>
                  <a:cubicBezTo>
                    <a:pt x="1589089" y="1959674"/>
                    <a:pt x="1583479" y="1973218"/>
                    <a:pt x="1573493" y="1983204"/>
                  </a:cubicBezTo>
                  <a:cubicBezTo>
                    <a:pt x="1563507" y="1993190"/>
                    <a:pt x="1549963" y="1998800"/>
                    <a:pt x="1535841" y="1998800"/>
                  </a:cubicBezTo>
                  <a:lnTo>
                    <a:pt x="53248" y="1998800"/>
                  </a:lnTo>
                  <a:cubicBezTo>
                    <a:pt x="39126" y="1998800"/>
                    <a:pt x="25582" y="1993190"/>
                    <a:pt x="15596" y="1983204"/>
                  </a:cubicBezTo>
                  <a:cubicBezTo>
                    <a:pt x="5610" y="1973218"/>
                    <a:pt x="0" y="1959674"/>
                    <a:pt x="0" y="1945552"/>
                  </a:cubicBezTo>
                  <a:lnTo>
                    <a:pt x="0" y="53248"/>
                  </a:lnTo>
                  <a:cubicBezTo>
                    <a:pt x="0" y="39126"/>
                    <a:pt x="5610" y="25582"/>
                    <a:pt x="15596" y="15596"/>
                  </a:cubicBezTo>
                  <a:cubicBezTo>
                    <a:pt x="25582" y="5610"/>
                    <a:pt x="39126" y="0"/>
                    <a:pt x="53248" y="0"/>
                  </a:cubicBezTo>
                  <a:close/>
                </a:path>
              </a:pathLst>
            </a:custGeom>
            <a:blipFill>
              <a:blip r:embed="rId2"/>
              <a:stretch>
                <a:fillRect l="-44508" r="-44508"/>
              </a:stretch>
            </a:blipFill>
          </p:spPr>
        </p:sp>
      </p:grpSp>
      <p:grpSp>
        <p:nvGrpSpPr>
          <p:cNvPr id="7" name="Group 7"/>
          <p:cNvGrpSpPr/>
          <p:nvPr/>
        </p:nvGrpSpPr>
        <p:grpSpPr>
          <a:xfrm>
            <a:off x="1028700" y="2893410"/>
            <a:ext cx="260929" cy="2609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8700" y="5486066"/>
            <a:ext cx="260929" cy="26092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7927565"/>
            <a:ext cx="260929" cy="26092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C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501165" y="547053"/>
            <a:ext cx="10010310" cy="2228219"/>
          </a:xfrm>
          <a:prstGeom prst="rect">
            <a:avLst/>
          </a:prstGeom>
        </p:spPr>
        <p:txBody>
          <a:bodyPr lIns="0" tIns="0" rIns="0" bIns="0" rtlCol="0" anchor="t">
            <a:spAutoFit/>
          </a:bodyPr>
          <a:lstStyle/>
          <a:p>
            <a:pPr algn="l">
              <a:lnSpc>
                <a:spcPts val="8600"/>
              </a:lnSpc>
            </a:pPr>
            <a:r>
              <a:rPr lang="en-US" sz="8600" b="1">
                <a:solidFill>
                  <a:srgbClr val="031139"/>
                </a:solidFill>
                <a:latin typeface="DM Sans Bold"/>
                <a:ea typeface="DM Sans Bold"/>
                <a:cs typeface="DM Sans Bold"/>
                <a:sym typeface="DM Sans Bold"/>
              </a:rPr>
              <a:t>les</a:t>
            </a:r>
          </a:p>
          <a:p>
            <a:pPr algn="l">
              <a:lnSpc>
                <a:spcPts val="8600"/>
              </a:lnSpc>
            </a:pPr>
            <a:r>
              <a:rPr lang="en-US" sz="8600" b="1">
                <a:solidFill>
                  <a:srgbClr val="031139"/>
                </a:solidFill>
                <a:latin typeface="DM Sans Bold"/>
                <a:ea typeface="DM Sans Bold"/>
                <a:cs typeface="DM Sans Bold"/>
                <a:sym typeface="DM Sans Bold"/>
              </a:rPr>
              <a:t>fonctionnalites</a:t>
            </a:r>
          </a:p>
        </p:txBody>
      </p:sp>
      <p:sp>
        <p:nvSpPr>
          <p:cNvPr id="17" name="TextBox 17"/>
          <p:cNvSpPr txBox="1"/>
          <p:nvPr/>
        </p:nvSpPr>
        <p:spPr>
          <a:xfrm>
            <a:off x="1556399" y="17970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Gestion</a:t>
            </a:r>
          </a:p>
        </p:txBody>
      </p:sp>
      <p:sp>
        <p:nvSpPr>
          <p:cNvPr id="18" name="TextBox 18"/>
          <p:cNvSpPr txBox="1"/>
          <p:nvPr/>
        </p:nvSpPr>
        <p:spPr>
          <a:xfrm>
            <a:off x="1556399" y="2818452"/>
            <a:ext cx="6620425" cy="372744"/>
          </a:xfrm>
          <a:prstGeom prst="rect">
            <a:avLst/>
          </a:prstGeom>
        </p:spPr>
        <p:txBody>
          <a:bodyPr lIns="0" tIns="0" rIns="0" bIns="0" rtlCol="0" anchor="t">
            <a:spAutoFit/>
          </a:bodyPr>
          <a:lstStyle/>
          <a:p>
            <a:pPr algn="l">
              <a:lnSpc>
                <a:spcPts val="3080"/>
              </a:lnSpc>
            </a:pPr>
            <a:endParaRPr/>
          </a:p>
        </p:txBody>
      </p:sp>
      <p:sp>
        <p:nvSpPr>
          <p:cNvPr id="19" name="TextBox 19"/>
          <p:cNvSpPr txBox="1"/>
          <p:nvPr/>
        </p:nvSpPr>
        <p:spPr>
          <a:xfrm>
            <a:off x="1611633" y="2708597"/>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 </a:t>
            </a:r>
            <a:r>
              <a:rPr lang="en-US" sz="3300" b="1">
                <a:solidFill>
                  <a:srgbClr val="000000"/>
                </a:solidFill>
                <a:latin typeface="Open Sans 1 Bold"/>
                <a:ea typeface="Open Sans 1 Bold"/>
                <a:cs typeface="Open Sans 1 Bold"/>
                <a:sym typeface="Open Sans 1 Bold"/>
              </a:rPr>
              <a:t>Gestion des professeurs</a:t>
            </a:r>
          </a:p>
        </p:txBody>
      </p:sp>
      <p:sp>
        <p:nvSpPr>
          <p:cNvPr id="20" name="TextBox 20"/>
          <p:cNvSpPr txBox="1"/>
          <p:nvPr/>
        </p:nvSpPr>
        <p:spPr>
          <a:xfrm>
            <a:off x="2544725" y="3234376"/>
            <a:ext cx="7495450" cy="1780540"/>
          </a:xfrm>
          <a:prstGeom prst="rect">
            <a:avLst/>
          </a:prstGeom>
        </p:spPr>
        <p:txBody>
          <a:bodyPr lIns="0" tIns="0" rIns="0" bIns="0" rtlCol="0" anchor="t">
            <a:spAutoFit/>
          </a:bodyPr>
          <a:lstStyle/>
          <a:p>
            <a:pPr algn="just">
              <a:lnSpc>
                <a:spcPts val="4759"/>
              </a:lnSpc>
            </a:pPr>
            <a:r>
              <a:rPr lang="en-US" sz="3399">
                <a:solidFill>
                  <a:srgbClr val="000000"/>
                </a:solidFill>
                <a:latin typeface="Open Sans 1"/>
                <a:ea typeface="Open Sans 1"/>
                <a:cs typeface="Open Sans 1"/>
                <a:sym typeface="Open Sans 1"/>
              </a:rPr>
              <a:t>Ajouter un professeur.</a:t>
            </a:r>
          </a:p>
          <a:p>
            <a:pPr algn="just">
              <a:lnSpc>
                <a:spcPts val="4759"/>
              </a:lnSpc>
            </a:pPr>
            <a:r>
              <a:rPr lang="en-US" sz="3399">
                <a:solidFill>
                  <a:srgbClr val="000000"/>
                </a:solidFill>
                <a:latin typeface="Open Sans 1"/>
                <a:ea typeface="Open Sans 1"/>
                <a:cs typeface="Open Sans 1"/>
                <a:sym typeface="Open Sans 1"/>
              </a:rPr>
              <a:t>Modifier un professeur.</a:t>
            </a:r>
          </a:p>
          <a:p>
            <a:pPr algn="just">
              <a:lnSpc>
                <a:spcPts val="4759"/>
              </a:lnSpc>
            </a:pPr>
            <a:r>
              <a:rPr lang="en-US" sz="3399">
                <a:solidFill>
                  <a:srgbClr val="000000"/>
                </a:solidFill>
                <a:latin typeface="Open Sans 1"/>
                <a:ea typeface="Open Sans 1"/>
                <a:cs typeface="Open Sans 1"/>
                <a:sym typeface="Open Sans 1"/>
              </a:rPr>
              <a:t>Supprimer un professeur.</a:t>
            </a:r>
          </a:p>
        </p:txBody>
      </p:sp>
      <p:sp>
        <p:nvSpPr>
          <p:cNvPr id="21" name="TextBox 21"/>
          <p:cNvSpPr txBox="1"/>
          <p:nvPr/>
        </p:nvSpPr>
        <p:spPr>
          <a:xfrm>
            <a:off x="1501165" y="5402826"/>
            <a:ext cx="6620425" cy="372744"/>
          </a:xfrm>
          <a:prstGeom prst="rect">
            <a:avLst/>
          </a:prstGeom>
        </p:spPr>
        <p:txBody>
          <a:bodyPr lIns="0" tIns="0" rIns="0" bIns="0" rtlCol="0" anchor="t">
            <a:spAutoFit/>
          </a:bodyPr>
          <a:lstStyle/>
          <a:p>
            <a:pPr algn="l">
              <a:lnSpc>
                <a:spcPts val="3080"/>
              </a:lnSpc>
            </a:pPr>
            <a:endParaRPr/>
          </a:p>
        </p:txBody>
      </p:sp>
      <p:sp>
        <p:nvSpPr>
          <p:cNvPr id="22" name="TextBox 22"/>
          <p:cNvSpPr txBox="1"/>
          <p:nvPr/>
        </p:nvSpPr>
        <p:spPr>
          <a:xfrm>
            <a:off x="1556399" y="5292971"/>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classes</a:t>
            </a:r>
          </a:p>
        </p:txBody>
      </p:sp>
      <p:sp>
        <p:nvSpPr>
          <p:cNvPr id="23" name="TextBox 23"/>
          <p:cNvSpPr txBox="1"/>
          <p:nvPr/>
        </p:nvSpPr>
        <p:spPr>
          <a:xfrm>
            <a:off x="2489491" y="5885425"/>
            <a:ext cx="7495450" cy="1780540"/>
          </a:xfrm>
          <a:prstGeom prst="rect">
            <a:avLst/>
          </a:prstGeom>
        </p:spPr>
        <p:txBody>
          <a:bodyPr lIns="0" tIns="0" rIns="0" bIns="0" rtlCol="0" anchor="t">
            <a:spAutoFit/>
          </a:bodyPr>
          <a:lstStyle/>
          <a:p>
            <a:pPr algn="just">
              <a:lnSpc>
                <a:spcPts val="4759"/>
              </a:lnSpc>
            </a:pPr>
            <a:r>
              <a:rPr lang="en-US" sz="3399" dirty="0" err="1">
                <a:solidFill>
                  <a:srgbClr val="000000"/>
                </a:solidFill>
                <a:latin typeface="Open Sans 1"/>
                <a:ea typeface="Open Sans 1"/>
                <a:cs typeface="Open Sans 1"/>
                <a:sym typeface="Open Sans 1"/>
              </a:rPr>
              <a:t>Ajouter</a:t>
            </a:r>
            <a:r>
              <a:rPr lang="en-US" sz="3399" dirty="0">
                <a:solidFill>
                  <a:srgbClr val="000000"/>
                </a:solidFill>
                <a:latin typeface="Open Sans 1"/>
                <a:ea typeface="Open Sans 1"/>
                <a:cs typeface="Open Sans 1"/>
                <a:sym typeface="Open Sans 1"/>
              </a:rPr>
              <a:t>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a:p>
            <a:pPr algn="just">
              <a:lnSpc>
                <a:spcPts val="4759"/>
              </a:lnSpc>
            </a:pPr>
            <a:r>
              <a:rPr lang="en-US" sz="3399" dirty="0">
                <a:solidFill>
                  <a:srgbClr val="000000"/>
                </a:solidFill>
                <a:latin typeface="Open Sans 1"/>
                <a:ea typeface="Open Sans 1"/>
                <a:cs typeface="Open Sans 1"/>
                <a:sym typeface="Open Sans 1"/>
              </a:rPr>
              <a:t>Modifier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a:p>
            <a:pPr algn="just">
              <a:lnSpc>
                <a:spcPts val="4759"/>
              </a:lnSpc>
            </a:pPr>
            <a:r>
              <a:rPr lang="en-US" sz="3399" dirty="0" err="1">
                <a:solidFill>
                  <a:srgbClr val="000000"/>
                </a:solidFill>
                <a:latin typeface="Open Sans 1"/>
                <a:ea typeface="Open Sans 1"/>
                <a:cs typeface="Open Sans 1"/>
                <a:sym typeface="Open Sans 1"/>
              </a:rPr>
              <a:t>Supprimer</a:t>
            </a:r>
            <a:r>
              <a:rPr lang="en-US" sz="3399" dirty="0">
                <a:solidFill>
                  <a:srgbClr val="000000"/>
                </a:solidFill>
                <a:latin typeface="Open Sans 1"/>
                <a:ea typeface="Open Sans 1"/>
                <a:cs typeface="Open Sans 1"/>
                <a:sym typeface="Open Sans 1"/>
              </a:rPr>
              <a:t> un </a:t>
            </a:r>
            <a:r>
              <a:rPr lang="en-US" sz="3399" dirty="0" err="1">
                <a:solidFill>
                  <a:srgbClr val="000000"/>
                </a:solidFill>
                <a:latin typeface="Open Sans 1"/>
                <a:ea typeface="Open Sans 1"/>
                <a:cs typeface="Open Sans 1"/>
                <a:sym typeface="Open Sans 1"/>
              </a:rPr>
              <a:t>classe</a:t>
            </a:r>
            <a:r>
              <a:rPr lang="en-US" sz="3399" dirty="0">
                <a:solidFill>
                  <a:srgbClr val="000000"/>
                </a:solidFill>
                <a:latin typeface="Open Sans 1"/>
                <a:ea typeface="Open Sans 1"/>
                <a:cs typeface="Open Sans 1"/>
                <a:sym typeface="Open Sans 1"/>
              </a:rPr>
              <a:t>.</a:t>
            </a:r>
          </a:p>
        </p:txBody>
      </p:sp>
      <p:sp>
        <p:nvSpPr>
          <p:cNvPr id="24" name="TextBox 24"/>
          <p:cNvSpPr txBox="1"/>
          <p:nvPr/>
        </p:nvSpPr>
        <p:spPr>
          <a:xfrm>
            <a:off x="1501165" y="7844324"/>
            <a:ext cx="6620425" cy="372744"/>
          </a:xfrm>
          <a:prstGeom prst="rect">
            <a:avLst/>
          </a:prstGeom>
        </p:spPr>
        <p:txBody>
          <a:bodyPr lIns="0" tIns="0" rIns="0" bIns="0" rtlCol="0" anchor="t">
            <a:spAutoFit/>
          </a:bodyPr>
          <a:lstStyle/>
          <a:p>
            <a:pPr algn="l">
              <a:lnSpc>
                <a:spcPts val="3080"/>
              </a:lnSpc>
            </a:pPr>
            <a:endParaRPr/>
          </a:p>
        </p:txBody>
      </p:sp>
      <p:sp>
        <p:nvSpPr>
          <p:cNvPr id="25" name="TextBox 25"/>
          <p:cNvSpPr txBox="1"/>
          <p:nvPr/>
        </p:nvSpPr>
        <p:spPr>
          <a:xfrm>
            <a:off x="1556399" y="7734469"/>
            <a:ext cx="6620425" cy="563879"/>
          </a:xfrm>
          <a:prstGeom prst="rect">
            <a:avLst/>
          </a:prstGeom>
        </p:spPr>
        <p:txBody>
          <a:bodyPr lIns="0" tIns="0" rIns="0" bIns="0" rtlCol="0" anchor="t">
            <a:spAutoFit/>
          </a:bodyPr>
          <a:lstStyle/>
          <a:p>
            <a:pPr algn="l" rtl="1">
              <a:lnSpc>
                <a:spcPts val="4620"/>
              </a:lnSpc>
            </a:pPr>
            <a:r>
              <a:rPr lang="ar-EG" sz="3300" b="1">
                <a:solidFill>
                  <a:srgbClr val="000000"/>
                </a:solidFill>
                <a:latin typeface="Open Sans 1 Bold"/>
                <a:ea typeface="Open Sans 1 Bold"/>
                <a:cs typeface="Open Sans 1 Bold"/>
                <a:sym typeface="Open Sans 1 Bold"/>
                <a:rtl/>
              </a:rPr>
              <a:t>: </a:t>
            </a:r>
            <a:r>
              <a:rPr lang="en-US" sz="3300" b="1">
                <a:solidFill>
                  <a:srgbClr val="000000"/>
                </a:solidFill>
                <a:latin typeface="Open Sans 1 Bold"/>
                <a:ea typeface="Open Sans 1 Bold"/>
                <a:cs typeface="Open Sans 1 Bold"/>
                <a:sym typeface="Open Sans 1 Bold"/>
              </a:rPr>
              <a:t>Gestion des notes</a:t>
            </a:r>
          </a:p>
        </p:txBody>
      </p:sp>
      <p:sp>
        <p:nvSpPr>
          <p:cNvPr id="26" name="TextBox 26"/>
          <p:cNvSpPr txBox="1"/>
          <p:nvPr/>
        </p:nvSpPr>
        <p:spPr>
          <a:xfrm>
            <a:off x="2489491" y="8307873"/>
            <a:ext cx="7495450" cy="1780540"/>
          </a:xfrm>
          <a:prstGeom prst="rect">
            <a:avLst/>
          </a:prstGeom>
        </p:spPr>
        <p:txBody>
          <a:bodyPr lIns="0" tIns="0" rIns="0" bIns="0" rtlCol="0" anchor="t">
            <a:spAutoFit/>
          </a:bodyPr>
          <a:lstStyle/>
          <a:p>
            <a:pPr algn="just">
              <a:lnSpc>
                <a:spcPts val="4759"/>
              </a:lnSpc>
            </a:pPr>
            <a:r>
              <a:rPr lang="en-US" sz="3399" dirty="0" err="1">
                <a:solidFill>
                  <a:srgbClr val="000000"/>
                </a:solidFill>
                <a:latin typeface="Open Sans 1"/>
                <a:ea typeface="Open Sans 1"/>
                <a:cs typeface="Open Sans 1"/>
                <a:sym typeface="Open Sans 1"/>
              </a:rPr>
              <a:t>Ajouter</a:t>
            </a:r>
            <a:r>
              <a:rPr lang="en-US" sz="3399" dirty="0">
                <a:solidFill>
                  <a:srgbClr val="000000"/>
                </a:solidFill>
                <a:latin typeface="Open Sans 1"/>
                <a:ea typeface="Open Sans 1"/>
                <a:cs typeface="Open Sans 1"/>
                <a:sym typeface="Open Sans 1"/>
              </a:rPr>
              <a:t> un matière.</a:t>
            </a:r>
          </a:p>
          <a:p>
            <a:pPr algn="just">
              <a:lnSpc>
                <a:spcPts val="4759"/>
              </a:lnSpc>
            </a:pPr>
            <a:r>
              <a:rPr lang="en-US" sz="3399" dirty="0">
                <a:solidFill>
                  <a:srgbClr val="000000"/>
                </a:solidFill>
                <a:latin typeface="Open Sans 1"/>
                <a:ea typeface="Open Sans 1"/>
                <a:cs typeface="Open Sans 1"/>
                <a:sym typeface="Open Sans 1"/>
              </a:rPr>
              <a:t>Modifier un matière.</a:t>
            </a:r>
          </a:p>
          <a:p>
            <a:pPr algn="just">
              <a:lnSpc>
                <a:spcPts val="4759"/>
              </a:lnSpc>
            </a:pPr>
            <a:r>
              <a:rPr lang="en-US" sz="3399" dirty="0" err="1">
                <a:solidFill>
                  <a:srgbClr val="000000"/>
                </a:solidFill>
                <a:latin typeface="Open Sans 1"/>
                <a:ea typeface="Open Sans 1"/>
                <a:cs typeface="Open Sans 1"/>
                <a:sym typeface="Open Sans 1"/>
              </a:rPr>
              <a:t>Supprimer</a:t>
            </a:r>
            <a:r>
              <a:rPr lang="en-US" sz="3399" dirty="0">
                <a:solidFill>
                  <a:srgbClr val="000000"/>
                </a:solidFill>
                <a:latin typeface="Open Sans 1"/>
                <a:ea typeface="Open Sans 1"/>
                <a:cs typeface="Open Sans 1"/>
                <a:sym typeface="Open Sans 1"/>
              </a:rPr>
              <a:t> un matière.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anim calcmode="lin" valueType="num">
                                      <p:cBhvr>
                                        <p:cTn id="47" dur="1000" fill="hold"/>
                                        <p:tgtEl>
                                          <p:spTgt spid="23"/>
                                        </p:tgtEl>
                                        <p:attrNameLst>
                                          <p:attrName>ppt_x</p:attrName>
                                        </p:attrNameLst>
                                      </p:cBhvr>
                                      <p:tavLst>
                                        <p:tav tm="0">
                                          <p:val>
                                            <p:strVal val="#ppt_x"/>
                                          </p:val>
                                        </p:tav>
                                        <p:tav tm="100000">
                                          <p:val>
                                            <p:strVal val="#ppt_x"/>
                                          </p:val>
                                        </p:tav>
                                      </p:tavLst>
                                    </p:anim>
                                    <p:anim calcmode="lin" valueType="num">
                                      <p:cBhvr>
                                        <p:cTn id="48" dur="1000" fill="hold"/>
                                        <p:tgtEl>
                                          <p:spTgt spid="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1000"/>
                                        <p:tgtEl>
                                          <p:spTgt spid="13"/>
                                        </p:tgtEl>
                                      </p:cBhvr>
                                    </p:animEffect>
                                    <p:anim calcmode="lin" valueType="num">
                                      <p:cBhvr>
                                        <p:cTn id="74" dur="1000" fill="hold"/>
                                        <p:tgtEl>
                                          <p:spTgt spid="13"/>
                                        </p:tgtEl>
                                        <p:attrNameLst>
                                          <p:attrName>ppt_x</p:attrName>
                                        </p:attrNameLst>
                                      </p:cBhvr>
                                      <p:tavLst>
                                        <p:tav tm="0">
                                          <p:val>
                                            <p:strVal val="#ppt_x"/>
                                          </p:val>
                                        </p:tav>
                                        <p:tav tm="100000">
                                          <p:val>
                                            <p:strVal val="#ppt_x"/>
                                          </p:val>
                                        </p:tav>
                                      </p:tavLst>
                                    </p:anim>
                                    <p:anim calcmode="lin" valueType="num">
                                      <p:cBhvr>
                                        <p:cTn id="7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2" grpId="0"/>
      <p:bldP spid="23"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89598"/>
            <a:ext cx="7962869" cy="1094995"/>
            <a:chOff x="0" y="0"/>
            <a:chExt cx="2097217" cy="288394"/>
          </a:xfrm>
        </p:grpSpPr>
        <p:sp>
          <p:nvSpPr>
            <p:cNvPr id="3" name="Freeform 3"/>
            <p:cNvSpPr/>
            <p:nvPr/>
          </p:nvSpPr>
          <p:spPr>
            <a:xfrm>
              <a:off x="0" y="0"/>
              <a:ext cx="2097217" cy="288394"/>
            </a:xfrm>
            <a:custGeom>
              <a:avLst/>
              <a:gdLst/>
              <a:ahLst/>
              <a:cxnLst/>
              <a:rect l="l" t="t" r="r" b="b"/>
              <a:pathLst>
                <a:path w="2097217" h="288394">
                  <a:moveTo>
                    <a:pt x="0" y="0"/>
                  </a:moveTo>
                  <a:lnTo>
                    <a:pt x="2097217" y="0"/>
                  </a:lnTo>
                  <a:lnTo>
                    <a:pt x="2097217" y="288394"/>
                  </a:lnTo>
                  <a:lnTo>
                    <a:pt x="0" y="288394"/>
                  </a:lnTo>
                  <a:close/>
                </a:path>
              </a:pathLst>
            </a:custGeom>
            <a:solidFill>
              <a:srgbClr val="0570C9"/>
            </a:solidFill>
          </p:spPr>
        </p:sp>
        <p:sp>
          <p:nvSpPr>
            <p:cNvPr id="4" name="TextBox 4"/>
            <p:cNvSpPr txBox="1"/>
            <p:nvPr/>
          </p:nvSpPr>
          <p:spPr>
            <a:xfrm>
              <a:off x="0" y="-38100"/>
              <a:ext cx="2097217" cy="32649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453232" y="0"/>
            <a:ext cx="8834768" cy="10534685"/>
            <a:chOff x="0" y="0"/>
            <a:chExt cx="2326852" cy="2774567"/>
          </a:xfrm>
        </p:grpSpPr>
        <p:sp>
          <p:nvSpPr>
            <p:cNvPr id="6" name="Freeform 6"/>
            <p:cNvSpPr/>
            <p:nvPr/>
          </p:nvSpPr>
          <p:spPr>
            <a:xfrm>
              <a:off x="0" y="0"/>
              <a:ext cx="2326852" cy="2774567"/>
            </a:xfrm>
            <a:custGeom>
              <a:avLst/>
              <a:gdLst/>
              <a:ahLst/>
              <a:cxnLst/>
              <a:rect l="l" t="t" r="r" b="b"/>
              <a:pathLst>
                <a:path w="2326852" h="2774567">
                  <a:moveTo>
                    <a:pt x="0" y="0"/>
                  </a:moveTo>
                  <a:lnTo>
                    <a:pt x="2326852" y="0"/>
                  </a:lnTo>
                  <a:lnTo>
                    <a:pt x="2326852" y="2774567"/>
                  </a:lnTo>
                  <a:lnTo>
                    <a:pt x="0" y="2774567"/>
                  </a:lnTo>
                  <a:close/>
                </a:path>
              </a:pathLst>
            </a:custGeom>
            <a:solidFill>
              <a:srgbClr val="0570C9"/>
            </a:solidFill>
          </p:spPr>
        </p:sp>
        <p:sp>
          <p:nvSpPr>
            <p:cNvPr id="7" name="TextBox 7"/>
            <p:cNvSpPr txBox="1"/>
            <p:nvPr/>
          </p:nvSpPr>
          <p:spPr>
            <a:xfrm>
              <a:off x="0" y="-38100"/>
              <a:ext cx="2326852" cy="2812667"/>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1966852" y="2153876"/>
            <a:ext cx="3807529" cy="6737985"/>
            <a:chOff x="0" y="0"/>
            <a:chExt cx="468630" cy="829310"/>
          </a:xfrm>
        </p:grpSpPr>
        <p:sp>
          <p:nvSpPr>
            <p:cNvPr id="9" name="Freeform 9"/>
            <p:cNvSpPr/>
            <p:nvPr/>
          </p:nvSpPr>
          <p:spPr>
            <a:xfrm>
              <a:off x="0" y="0"/>
              <a:ext cx="468630" cy="829310"/>
            </a:xfrm>
            <a:custGeom>
              <a:avLst/>
              <a:gdLst/>
              <a:ahLst/>
              <a:cxnLst/>
              <a:rect l="l" t="t" r="r" b="b"/>
              <a:pathLst>
                <a:path w="468630" h="829310">
                  <a:moveTo>
                    <a:pt x="436880" y="829310"/>
                  </a:moveTo>
                  <a:lnTo>
                    <a:pt x="31750" y="829310"/>
                  </a:lnTo>
                  <a:cubicBezTo>
                    <a:pt x="22860" y="829310"/>
                    <a:pt x="13970" y="824230"/>
                    <a:pt x="8890" y="816610"/>
                  </a:cubicBezTo>
                  <a:cubicBezTo>
                    <a:pt x="2540" y="810260"/>
                    <a:pt x="0" y="802640"/>
                    <a:pt x="0" y="792480"/>
                  </a:cubicBezTo>
                  <a:lnTo>
                    <a:pt x="0" y="33020"/>
                  </a:lnTo>
                  <a:cubicBezTo>
                    <a:pt x="0" y="13970"/>
                    <a:pt x="12700" y="0"/>
                    <a:pt x="30480" y="0"/>
                  </a:cubicBezTo>
                  <a:lnTo>
                    <a:pt x="438150" y="0"/>
                  </a:lnTo>
                  <a:cubicBezTo>
                    <a:pt x="454660" y="0"/>
                    <a:pt x="468630" y="15240"/>
                    <a:pt x="468630" y="34290"/>
                  </a:cubicBezTo>
                  <a:lnTo>
                    <a:pt x="468630" y="795020"/>
                  </a:lnTo>
                  <a:cubicBezTo>
                    <a:pt x="467360" y="814070"/>
                    <a:pt x="453390" y="829310"/>
                    <a:pt x="436880" y="829310"/>
                  </a:cubicBezTo>
                  <a:close/>
                  <a:moveTo>
                    <a:pt x="10160" y="810260"/>
                  </a:moveTo>
                  <a:cubicBezTo>
                    <a:pt x="15240" y="819150"/>
                    <a:pt x="22860" y="824230"/>
                    <a:pt x="31750" y="824230"/>
                  </a:cubicBezTo>
                  <a:lnTo>
                    <a:pt x="436880" y="824230"/>
                  </a:lnTo>
                  <a:cubicBezTo>
                    <a:pt x="450850" y="824230"/>
                    <a:pt x="462280" y="810260"/>
                    <a:pt x="462280" y="793750"/>
                  </a:cubicBezTo>
                  <a:lnTo>
                    <a:pt x="462280" y="34290"/>
                  </a:lnTo>
                  <a:cubicBezTo>
                    <a:pt x="462280" y="17780"/>
                    <a:pt x="450850" y="3810"/>
                    <a:pt x="436880" y="3810"/>
                  </a:cubicBezTo>
                  <a:lnTo>
                    <a:pt x="29210" y="3810"/>
                  </a:lnTo>
                  <a:cubicBezTo>
                    <a:pt x="15240" y="3810"/>
                    <a:pt x="3810" y="15240"/>
                    <a:pt x="3810" y="31750"/>
                  </a:cubicBezTo>
                  <a:lnTo>
                    <a:pt x="3810" y="792480"/>
                  </a:lnTo>
                  <a:cubicBezTo>
                    <a:pt x="5080" y="800100"/>
                    <a:pt x="6350" y="805180"/>
                    <a:pt x="10160" y="810260"/>
                  </a:cubicBezTo>
                  <a:close/>
                  <a:moveTo>
                    <a:pt x="436880" y="722630"/>
                  </a:moveTo>
                  <a:lnTo>
                    <a:pt x="31750" y="722630"/>
                  </a:lnTo>
                  <a:lnTo>
                    <a:pt x="31750" y="77470"/>
                  </a:lnTo>
                  <a:lnTo>
                    <a:pt x="436880" y="77470"/>
                  </a:lnTo>
                  <a:lnTo>
                    <a:pt x="436880" y="722630"/>
                  </a:lnTo>
                  <a:close/>
                  <a:moveTo>
                    <a:pt x="36830" y="718820"/>
                  </a:moveTo>
                  <a:lnTo>
                    <a:pt x="431800" y="718820"/>
                  </a:lnTo>
                  <a:lnTo>
                    <a:pt x="431800" y="83820"/>
                  </a:lnTo>
                  <a:lnTo>
                    <a:pt x="36830" y="83820"/>
                  </a:lnTo>
                  <a:lnTo>
                    <a:pt x="36830" y="718820"/>
                  </a:lnTo>
                  <a:close/>
                </a:path>
              </a:pathLst>
            </a:custGeom>
            <a:solidFill>
              <a:srgbClr val="0570C9"/>
            </a:solidFill>
          </p:spPr>
        </p:sp>
        <p:sp>
          <p:nvSpPr>
            <p:cNvPr id="10" name="Freeform 10"/>
            <p:cNvSpPr/>
            <p:nvPr/>
          </p:nvSpPr>
          <p:spPr>
            <a:xfrm>
              <a:off x="1270" y="2540"/>
              <a:ext cx="462368" cy="825500"/>
            </a:xfrm>
            <a:custGeom>
              <a:avLst/>
              <a:gdLst/>
              <a:ahLst/>
              <a:cxnLst/>
              <a:rect l="l" t="t" r="r" b="b"/>
              <a:pathLst>
                <a:path w="462368" h="825500">
                  <a:moveTo>
                    <a:pt x="435610" y="0"/>
                  </a:moveTo>
                  <a:lnTo>
                    <a:pt x="27940" y="0"/>
                  </a:lnTo>
                  <a:cubicBezTo>
                    <a:pt x="12700" y="0"/>
                    <a:pt x="0" y="12700"/>
                    <a:pt x="0" y="30480"/>
                  </a:cubicBezTo>
                  <a:lnTo>
                    <a:pt x="0" y="791210"/>
                  </a:lnTo>
                  <a:cubicBezTo>
                    <a:pt x="0" y="800100"/>
                    <a:pt x="2540" y="807720"/>
                    <a:pt x="7620" y="814070"/>
                  </a:cubicBezTo>
                  <a:cubicBezTo>
                    <a:pt x="6350" y="812800"/>
                    <a:pt x="6350" y="811530"/>
                    <a:pt x="6350" y="810260"/>
                  </a:cubicBezTo>
                  <a:cubicBezTo>
                    <a:pt x="11430" y="819150"/>
                    <a:pt x="20320" y="825500"/>
                    <a:pt x="30480" y="825500"/>
                  </a:cubicBezTo>
                  <a:lnTo>
                    <a:pt x="434340" y="825500"/>
                  </a:lnTo>
                  <a:cubicBezTo>
                    <a:pt x="449580" y="825500"/>
                    <a:pt x="462280" y="811530"/>
                    <a:pt x="462280" y="793750"/>
                  </a:cubicBezTo>
                  <a:lnTo>
                    <a:pt x="462280" y="31750"/>
                  </a:lnTo>
                  <a:cubicBezTo>
                    <a:pt x="463550" y="13970"/>
                    <a:pt x="450850" y="0"/>
                    <a:pt x="435610" y="0"/>
                  </a:cubicBezTo>
                  <a:close/>
                  <a:moveTo>
                    <a:pt x="433070" y="717550"/>
                  </a:moveTo>
                  <a:lnTo>
                    <a:pt x="33020" y="717550"/>
                  </a:lnTo>
                  <a:lnTo>
                    <a:pt x="33020" y="77470"/>
                  </a:lnTo>
                  <a:lnTo>
                    <a:pt x="433070" y="77470"/>
                  </a:lnTo>
                  <a:lnTo>
                    <a:pt x="433070" y="717550"/>
                  </a:lnTo>
                  <a:close/>
                </a:path>
              </a:pathLst>
            </a:custGeom>
            <a:solidFill>
              <a:srgbClr val="FFFFFF"/>
            </a:solidFill>
          </p:spPr>
        </p:sp>
        <p:sp>
          <p:nvSpPr>
            <p:cNvPr id="11" name="Freeform 11"/>
            <p:cNvSpPr/>
            <p:nvPr/>
          </p:nvSpPr>
          <p:spPr>
            <a:xfrm>
              <a:off x="208280" y="754380"/>
              <a:ext cx="52158" cy="52070"/>
            </a:xfrm>
            <a:custGeom>
              <a:avLst/>
              <a:gdLst/>
              <a:ahLst/>
              <a:cxnLst/>
              <a:rect l="l" t="t" r="r" b="b"/>
              <a:pathLst>
                <a:path w="52158" h="52070">
                  <a:moveTo>
                    <a:pt x="26670" y="0"/>
                  </a:moveTo>
                  <a:cubicBezTo>
                    <a:pt x="12700" y="0"/>
                    <a:pt x="0" y="11430"/>
                    <a:pt x="0" y="26670"/>
                  </a:cubicBezTo>
                  <a:lnTo>
                    <a:pt x="0" y="31750"/>
                  </a:lnTo>
                  <a:lnTo>
                    <a:pt x="0" y="34290"/>
                  </a:lnTo>
                  <a:cubicBezTo>
                    <a:pt x="0" y="35560"/>
                    <a:pt x="0" y="36830"/>
                    <a:pt x="1270" y="36830"/>
                  </a:cubicBezTo>
                  <a:cubicBezTo>
                    <a:pt x="1270" y="36830"/>
                    <a:pt x="1270" y="38100"/>
                    <a:pt x="2540" y="38100"/>
                  </a:cubicBezTo>
                  <a:cubicBezTo>
                    <a:pt x="2540" y="39370"/>
                    <a:pt x="3810" y="39370"/>
                    <a:pt x="3810" y="40640"/>
                  </a:cubicBezTo>
                  <a:lnTo>
                    <a:pt x="5080" y="41910"/>
                  </a:lnTo>
                  <a:cubicBezTo>
                    <a:pt x="5080" y="43180"/>
                    <a:pt x="6350" y="43180"/>
                    <a:pt x="7620" y="44450"/>
                  </a:cubicBezTo>
                  <a:lnTo>
                    <a:pt x="8890" y="45720"/>
                  </a:lnTo>
                  <a:lnTo>
                    <a:pt x="11430" y="48260"/>
                  </a:lnTo>
                  <a:cubicBezTo>
                    <a:pt x="11430" y="48260"/>
                    <a:pt x="12700" y="48260"/>
                    <a:pt x="12700" y="49530"/>
                  </a:cubicBezTo>
                  <a:cubicBezTo>
                    <a:pt x="13970" y="49530"/>
                    <a:pt x="15240" y="50800"/>
                    <a:pt x="15240" y="50800"/>
                  </a:cubicBezTo>
                  <a:lnTo>
                    <a:pt x="16510" y="50800"/>
                  </a:lnTo>
                  <a:cubicBezTo>
                    <a:pt x="17780" y="50800"/>
                    <a:pt x="19050" y="52070"/>
                    <a:pt x="20320" y="52070"/>
                  </a:cubicBezTo>
                  <a:lnTo>
                    <a:pt x="21590" y="52070"/>
                  </a:lnTo>
                  <a:cubicBezTo>
                    <a:pt x="21590" y="52070"/>
                    <a:pt x="25400" y="52070"/>
                    <a:pt x="26670" y="52070"/>
                  </a:cubicBezTo>
                  <a:cubicBezTo>
                    <a:pt x="39370" y="52070"/>
                    <a:pt x="50800" y="43180"/>
                    <a:pt x="52070" y="31750"/>
                  </a:cubicBezTo>
                  <a:lnTo>
                    <a:pt x="52070" y="30480"/>
                  </a:lnTo>
                  <a:lnTo>
                    <a:pt x="52070" y="25400"/>
                  </a:lnTo>
                  <a:cubicBezTo>
                    <a:pt x="53340" y="11430"/>
                    <a:pt x="40640" y="0"/>
                    <a:pt x="26670" y="0"/>
                  </a:cubicBezTo>
                  <a:close/>
                </a:path>
              </a:pathLst>
            </a:custGeom>
            <a:solidFill>
              <a:srgbClr val="000000"/>
            </a:solidFill>
          </p:spPr>
        </p:sp>
        <p:sp>
          <p:nvSpPr>
            <p:cNvPr id="12" name="Freeform 12"/>
            <p:cNvSpPr/>
            <p:nvPr/>
          </p:nvSpPr>
          <p:spPr>
            <a:xfrm>
              <a:off x="184150" y="35560"/>
              <a:ext cx="100330" cy="7620"/>
            </a:xfrm>
            <a:custGeom>
              <a:avLst/>
              <a:gdLst/>
              <a:ahLst/>
              <a:cxnLst/>
              <a:rect l="l" t="t" r="r" b="b"/>
              <a:pathLst>
                <a:path w="100330" h="7620">
                  <a:moveTo>
                    <a:pt x="97790" y="1270"/>
                  </a:moveTo>
                  <a:lnTo>
                    <a:pt x="3810" y="1270"/>
                  </a:lnTo>
                  <a:cubicBezTo>
                    <a:pt x="2540" y="1270"/>
                    <a:pt x="1270" y="1270"/>
                    <a:pt x="0" y="0"/>
                  </a:cubicBezTo>
                  <a:cubicBezTo>
                    <a:pt x="1270" y="3810"/>
                    <a:pt x="3810" y="7620"/>
                    <a:pt x="6350" y="7620"/>
                  </a:cubicBezTo>
                  <a:lnTo>
                    <a:pt x="93980" y="7620"/>
                  </a:lnTo>
                  <a:cubicBezTo>
                    <a:pt x="96520" y="7620"/>
                    <a:pt x="99060" y="5080"/>
                    <a:pt x="100330" y="0"/>
                  </a:cubicBezTo>
                  <a:cubicBezTo>
                    <a:pt x="99060" y="1270"/>
                    <a:pt x="99060" y="1270"/>
                    <a:pt x="97790" y="1270"/>
                  </a:cubicBezTo>
                  <a:close/>
                </a:path>
              </a:pathLst>
            </a:custGeom>
            <a:solidFill>
              <a:srgbClr val="000000"/>
            </a:solidFill>
          </p:spPr>
        </p:sp>
        <p:sp>
          <p:nvSpPr>
            <p:cNvPr id="13" name="Freeform 13"/>
            <p:cNvSpPr/>
            <p:nvPr/>
          </p:nvSpPr>
          <p:spPr>
            <a:xfrm>
              <a:off x="25400" y="66040"/>
              <a:ext cx="417830" cy="669290"/>
            </a:xfrm>
            <a:custGeom>
              <a:avLst/>
              <a:gdLst/>
              <a:ahLst/>
              <a:cxnLst/>
              <a:rect l="l" t="t" r="r" b="b"/>
              <a:pathLst>
                <a:path w="417830" h="669290">
                  <a:moveTo>
                    <a:pt x="0" y="0"/>
                  </a:moveTo>
                  <a:lnTo>
                    <a:pt x="417830" y="0"/>
                  </a:lnTo>
                  <a:lnTo>
                    <a:pt x="417830" y="669290"/>
                  </a:lnTo>
                  <a:lnTo>
                    <a:pt x="0" y="669290"/>
                  </a:lnTo>
                  <a:close/>
                </a:path>
              </a:pathLst>
            </a:custGeom>
            <a:blipFill>
              <a:blip r:embed="rId2"/>
              <a:stretch>
                <a:fillRect l="-2851" r="-6072"/>
              </a:stretch>
            </a:blipFill>
          </p:spPr>
        </p:sp>
      </p:grpSp>
      <p:sp>
        <p:nvSpPr>
          <p:cNvPr id="14" name="TextBox 14"/>
          <p:cNvSpPr txBox="1"/>
          <p:nvPr/>
        </p:nvSpPr>
        <p:spPr>
          <a:xfrm>
            <a:off x="2949174" y="1663654"/>
            <a:ext cx="6194826" cy="114236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Responsive</a:t>
            </a:r>
          </a:p>
        </p:txBody>
      </p:sp>
      <p:sp>
        <p:nvSpPr>
          <p:cNvPr id="15" name="TextBox 15"/>
          <p:cNvSpPr txBox="1"/>
          <p:nvPr/>
        </p:nvSpPr>
        <p:spPr>
          <a:xfrm>
            <a:off x="0" y="916854"/>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max-width</a:t>
            </a:r>
          </a:p>
        </p:txBody>
      </p:sp>
      <p:sp>
        <p:nvSpPr>
          <p:cNvPr id="16" name="TextBox 16"/>
          <p:cNvSpPr txBox="1"/>
          <p:nvPr/>
        </p:nvSpPr>
        <p:spPr>
          <a:xfrm>
            <a:off x="443069" y="4717244"/>
            <a:ext cx="7793849" cy="3106419"/>
          </a:xfrm>
          <a:prstGeom prst="rect">
            <a:avLst/>
          </a:prstGeom>
        </p:spPr>
        <p:txBody>
          <a:bodyPr lIns="0" tIns="0" rIns="0" bIns="0" rtlCol="0" anchor="t">
            <a:spAutoFit/>
          </a:bodyPr>
          <a:lstStyle/>
          <a:p>
            <a:pPr algn="l">
              <a:lnSpc>
                <a:spcPts val="3080"/>
              </a:lnSpc>
            </a:pPr>
            <a:r>
              <a:rPr lang="en-US" sz="2200" dirty="0">
                <a:solidFill>
                  <a:srgbClr val="737373"/>
                </a:solidFill>
                <a:latin typeface="Open Sans 2"/>
                <a:ea typeface="Open Sans 2"/>
                <a:cs typeface="Open Sans 2"/>
                <a:sym typeface="Open Sans 2"/>
              </a:rPr>
              <a:t>Ce </a:t>
            </a:r>
            <a:r>
              <a:rPr lang="en-US" sz="2200" dirty="0" err="1">
                <a:solidFill>
                  <a:srgbClr val="737373"/>
                </a:solidFill>
                <a:latin typeface="Open Sans 2"/>
                <a:ea typeface="Open Sans 2"/>
                <a:cs typeface="Open Sans 2"/>
                <a:sym typeface="Open Sans 2"/>
              </a:rPr>
              <a:t>projet</a:t>
            </a:r>
            <a:r>
              <a:rPr lang="en-US" sz="2200" dirty="0">
                <a:solidFill>
                  <a:srgbClr val="737373"/>
                </a:solidFill>
                <a:latin typeface="Open Sans 2"/>
                <a:ea typeface="Open Sans 2"/>
                <a:cs typeface="Open Sans 2"/>
                <a:sym typeface="Open Sans 2"/>
              </a:rPr>
              <a:t> a </a:t>
            </a:r>
            <a:r>
              <a:rPr lang="en-US" sz="2200" dirty="0" err="1">
                <a:solidFill>
                  <a:srgbClr val="737373"/>
                </a:solidFill>
                <a:latin typeface="Open Sans 2"/>
                <a:ea typeface="Open Sans 2"/>
                <a:cs typeface="Open Sans 2"/>
                <a:sym typeface="Open Sans 2"/>
              </a:rPr>
              <a:t>été</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conçu</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respectant</a:t>
            </a:r>
            <a:r>
              <a:rPr lang="en-US" sz="2200" dirty="0">
                <a:solidFill>
                  <a:srgbClr val="737373"/>
                </a:solidFill>
                <a:latin typeface="Open Sans 2"/>
                <a:ea typeface="Open Sans 2"/>
                <a:cs typeface="Open Sans 2"/>
                <a:sym typeface="Open Sans 2"/>
              </a:rPr>
              <a:t> les </a:t>
            </a:r>
            <a:r>
              <a:rPr lang="en-US" sz="2200" dirty="0" err="1">
                <a:solidFill>
                  <a:srgbClr val="737373"/>
                </a:solidFill>
                <a:latin typeface="Open Sans 2"/>
                <a:ea typeface="Open Sans 2"/>
                <a:cs typeface="Open Sans 2"/>
                <a:sym typeface="Open Sans 2"/>
              </a:rPr>
              <a:t>principes</a:t>
            </a:r>
            <a:r>
              <a:rPr lang="en-US" sz="2200" dirty="0">
                <a:solidFill>
                  <a:srgbClr val="737373"/>
                </a:solidFill>
                <a:latin typeface="Open Sans 2"/>
                <a:ea typeface="Open Sans 2"/>
                <a:cs typeface="Open Sans 2"/>
                <a:sym typeface="Open Sans 2"/>
              </a:rPr>
              <a:t> du responsive design, </a:t>
            </a:r>
            <a:r>
              <a:rPr lang="en-US" sz="2200" dirty="0" err="1">
                <a:solidFill>
                  <a:srgbClr val="737373"/>
                </a:solidFill>
                <a:latin typeface="Open Sans 2"/>
                <a:ea typeface="Open Sans 2"/>
                <a:cs typeface="Open Sans 2"/>
                <a:sym typeface="Open Sans 2"/>
              </a:rPr>
              <a:t>afin</a:t>
            </a:r>
            <a:r>
              <a:rPr lang="en-US" sz="2200" dirty="0">
                <a:solidFill>
                  <a:srgbClr val="737373"/>
                </a:solidFill>
                <a:latin typeface="Open Sans 2"/>
                <a:ea typeface="Open Sans 2"/>
                <a:cs typeface="Open Sans 2"/>
                <a:sym typeface="Open Sans 2"/>
              </a:rPr>
              <a:t> de </a:t>
            </a:r>
            <a:r>
              <a:rPr lang="en-US" sz="2200" dirty="0" err="1">
                <a:solidFill>
                  <a:srgbClr val="737373"/>
                </a:solidFill>
                <a:latin typeface="Open Sans 2"/>
                <a:ea typeface="Open Sans 2"/>
                <a:cs typeface="Open Sans 2"/>
                <a:sym typeface="Open Sans 2"/>
              </a:rPr>
              <a:t>garantir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expérience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optimale</a:t>
            </a:r>
            <a:r>
              <a:rPr lang="en-US" sz="2200" dirty="0">
                <a:solidFill>
                  <a:srgbClr val="737373"/>
                </a:solidFill>
                <a:latin typeface="Open Sans 2"/>
                <a:ea typeface="Open Sans 2"/>
                <a:cs typeface="Open Sans 2"/>
                <a:sym typeface="Open Sans 2"/>
              </a:rPr>
              <a:t> sur </a:t>
            </a:r>
            <a:r>
              <a:rPr lang="en-US" sz="2200" dirty="0" err="1">
                <a:solidFill>
                  <a:srgbClr val="737373"/>
                </a:solidFill>
                <a:latin typeface="Open Sans 2"/>
                <a:ea typeface="Open Sans 2"/>
                <a:cs typeface="Open Sans 2"/>
                <a:sym typeface="Open Sans 2"/>
              </a:rPr>
              <a:t>tous</a:t>
            </a:r>
            <a:r>
              <a:rPr lang="en-US" sz="2200" dirty="0">
                <a:solidFill>
                  <a:srgbClr val="737373"/>
                </a:solidFill>
                <a:latin typeface="Open Sans 2"/>
                <a:ea typeface="Open Sans 2"/>
                <a:cs typeface="Open Sans 2"/>
                <a:sym typeface="Open Sans 2"/>
              </a:rPr>
              <a:t> les types </a:t>
            </a:r>
            <a:r>
              <a:rPr lang="en-US" sz="2200" dirty="0" err="1">
                <a:solidFill>
                  <a:srgbClr val="737373"/>
                </a:solidFill>
                <a:latin typeface="Open Sans 2"/>
                <a:ea typeface="Open Sans 2"/>
                <a:cs typeface="Open Sans 2"/>
                <a:sym typeface="Open Sans 2"/>
              </a:rPr>
              <a:t>d’écrans</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ordinateur</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tablette</a:t>
            </a:r>
            <a:r>
              <a:rPr lang="en-US" sz="2200" dirty="0">
                <a:solidFill>
                  <a:srgbClr val="737373"/>
                </a:solidFill>
                <a:latin typeface="Open Sans 2"/>
                <a:ea typeface="Open Sans 2"/>
                <a:cs typeface="Open Sans 2"/>
                <a:sym typeface="Open Sans 2"/>
              </a:rPr>
              <a:t> et smartphone). </a:t>
            </a:r>
            <a:r>
              <a:rPr lang="en-US" sz="2200" dirty="0" err="1">
                <a:solidFill>
                  <a:srgbClr val="737373"/>
                </a:solidFill>
                <a:latin typeface="Open Sans 2"/>
                <a:ea typeface="Open Sans 2"/>
                <a:cs typeface="Open Sans 2"/>
                <a:sym typeface="Open Sans 2"/>
              </a:rPr>
              <a:t>L’interface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s’adapte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automatiquement</a:t>
            </a:r>
            <a:r>
              <a:rPr lang="en-US" sz="2200" dirty="0">
                <a:solidFill>
                  <a:srgbClr val="737373"/>
                </a:solidFill>
                <a:latin typeface="Open Sans 2"/>
                <a:ea typeface="Open Sans 2"/>
                <a:cs typeface="Open Sans 2"/>
                <a:sym typeface="Open Sans 2"/>
              </a:rPr>
              <a:t> à la taille de </a:t>
            </a:r>
            <a:r>
              <a:rPr lang="en-US" sz="2200" dirty="0" err="1">
                <a:solidFill>
                  <a:srgbClr val="737373"/>
                </a:solidFill>
                <a:latin typeface="Open Sans 2"/>
                <a:ea typeface="Open Sans 2"/>
                <a:cs typeface="Open Sans 2"/>
                <a:sym typeface="Open Sans 2"/>
              </a:rPr>
              <a:t>l’écran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assurant</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navigation </a:t>
            </a:r>
            <a:r>
              <a:rPr lang="en-US" sz="2200" dirty="0" err="1">
                <a:solidFill>
                  <a:srgbClr val="737373"/>
                </a:solidFill>
                <a:latin typeface="Open Sans 2"/>
                <a:ea typeface="Open Sans 2"/>
                <a:cs typeface="Open Sans 2"/>
                <a:sym typeface="Open Sans 2"/>
              </a:rPr>
              <a:t>fluide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bonne </a:t>
            </a:r>
            <a:r>
              <a:rPr lang="en-US" sz="2200" dirty="0" err="1">
                <a:solidFill>
                  <a:srgbClr val="737373"/>
                </a:solidFill>
                <a:latin typeface="Open Sans 2"/>
                <a:ea typeface="Open Sans 2"/>
                <a:cs typeface="Open Sans 2"/>
                <a:sym typeface="Open Sans 2"/>
              </a:rPr>
              <a:t>lisibilité</a:t>
            </a:r>
            <a:r>
              <a:rPr lang="en-US" sz="2200" dirty="0">
                <a:solidFill>
                  <a:srgbClr val="737373"/>
                </a:solidFill>
                <a:latin typeface="Open Sans 2"/>
                <a:ea typeface="Open Sans 2"/>
                <a:cs typeface="Open Sans 2"/>
                <a:sym typeface="Open Sans 2"/>
              </a:rPr>
              <a:t> du </a:t>
            </a:r>
            <a:r>
              <a:rPr lang="en-US" sz="2200" dirty="0" err="1">
                <a:solidFill>
                  <a:srgbClr val="737373"/>
                </a:solidFill>
                <a:latin typeface="Open Sans 2"/>
                <a:ea typeface="Open Sans 2"/>
                <a:cs typeface="Open Sans 2"/>
                <a:sym typeface="Open Sans 2"/>
              </a:rPr>
              <a:t>contenu</a:t>
            </a:r>
            <a:r>
              <a:rPr lang="en-US" sz="2200" dirty="0">
                <a:solidFill>
                  <a:srgbClr val="737373"/>
                </a:solidFill>
                <a:latin typeface="Open Sans 2"/>
                <a:ea typeface="Open Sans 2"/>
                <a:cs typeface="Open Sans 2"/>
                <a:sym typeface="Open Sans 2"/>
              </a:rPr>
              <a:t> et </a:t>
            </a:r>
            <a:r>
              <a:rPr lang="en-US" sz="2200" dirty="0" err="1">
                <a:solidFill>
                  <a:srgbClr val="737373"/>
                </a:solidFill>
                <a:latin typeface="Open Sans 2"/>
                <a:ea typeface="Open Sans 2"/>
                <a:cs typeface="Open Sans 2"/>
                <a:sym typeface="Open Sans 2"/>
              </a:rPr>
              <a:t>une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utilisation</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confortable</a:t>
            </a:r>
            <a:r>
              <a:rPr lang="en-US" sz="2200" dirty="0">
                <a:solidFill>
                  <a:srgbClr val="737373"/>
                </a:solidFill>
                <a:latin typeface="Open Sans 2"/>
                <a:ea typeface="Open Sans 2"/>
                <a:cs typeface="Open Sans 2"/>
                <a:sym typeface="Open Sans 2"/>
              </a:rPr>
              <a:t> </a:t>
            </a:r>
            <a:r>
              <a:rPr lang="en-US" sz="2200" dirty="0" err="1">
                <a:solidFill>
                  <a:srgbClr val="737373"/>
                </a:solidFill>
                <a:latin typeface="Open Sans 2"/>
                <a:ea typeface="Open Sans 2"/>
                <a:cs typeface="Open Sans 2"/>
                <a:sym typeface="Open Sans 2"/>
              </a:rPr>
              <a:t>quel</a:t>
            </a:r>
            <a:r>
              <a:rPr lang="en-US" sz="2200" dirty="0">
                <a:solidFill>
                  <a:srgbClr val="737373"/>
                </a:solidFill>
                <a:latin typeface="Open Sans 2"/>
                <a:ea typeface="Open Sans 2"/>
                <a:cs typeface="Open Sans 2"/>
                <a:sym typeface="Open Sans 2"/>
              </a:rPr>
              <a:t> que </a:t>
            </a:r>
            <a:r>
              <a:rPr lang="en-US" sz="2200" dirty="0" err="1">
                <a:solidFill>
                  <a:srgbClr val="737373"/>
                </a:solidFill>
                <a:latin typeface="Open Sans 2"/>
                <a:ea typeface="Open Sans 2"/>
                <a:cs typeface="Open Sans 2"/>
                <a:sym typeface="Open Sans 2"/>
              </a:rPr>
              <a:t>soit</a:t>
            </a:r>
            <a:r>
              <a:rPr lang="en-US" sz="2200" dirty="0">
                <a:solidFill>
                  <a:srgbClr val="737373"/>
                </a:solidFill>
                <a:latin typeface="Open Sans 2"/>
                <a:ea typeface="Open Sans 2"/>
                <a:cs typeface="Open Sans 2"/>
                <a:sym typeface="Open Sans 2"/>
              </a:rPr>
              <a:t> le support </a:t>
            </a:r>
            <a:r>
              <a:rPr lang="en-US" sz="2200" dirty="0" err="1">
                <a:solidFill>
                  <a:srgbClr val="737373"/>
                </a:solidFill>
                <a:latin typeface="Open Sans 2"/>
                <a:ea typeface="Open Sans 2"/>
                <a:cs typeface="Open Sans 2"/>
                <a:sym typeface="Open Sans 2"/>
              </a:rPr>
              <a:t>utilisé</a:t>
            </a:r>
            <a:r>
              <a:rPr lang="en-US" sz="2200" dirty="0">
                <a:solidFill>
                  <a:srgbClr val="737373"/>
                </a:solidFill>
                <a:latin typeface="Open Sans 2"/>
                <a:ea typeface="Open Sans 2"/>
                <a:cs typeface="Open Sans 2"/>
                <a:sym typeface="Open Sans 2"/>
              </a:rPr>
              <a:t>.</a:t>
            </a:r>
          </a:p>
          <a:p>
            <a:pPr algn="l">
              <a:lnSpc>
                <a:spcPts val="3080"/>
              </a:lnSpc>
            </a:pPr>
            <a:endParaRPr lang="en-US" sz="2200" dirty="0">
              <a:solidFill>
                <a:srgbClr val="737373"/>
              </a:solidFill>
              <a:latin typeface="Open Sans 2"/>
              <a:ea typeface="Open Sans 2"/>
              <a:cs typeface="Open Sans 2"/>
              <a:sym typeface="Open Sans 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1000"/>
                                        <p:tgtEl>
                                          <p:spTgt spid="16">
                                            <p:txEl>
                                              <p:pRg st="0" end="0"/>
                                            </p:txEl>
                                          </p:spTgt>
                                        </p:tgtEl>
                                      </p:cBhvr>
                                    </p:animEffect>
                                    <p:anim calcmode="lin" valueType="num">
                                      <p:cBhvr>
                                        <p:cTn id="30"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74656" y="0"/>
            <a:ext cx="7913344" cy="10287000"/>
            <a:chOff x="0" y="0"/>
            <a:chExt cx="1225984" cy="1593725"/>
          </a:xfrm>
        </p:grpSpPr>
        <p:sp>
          <p:nvSpPr>
            <p:cNvPr id="3" name="Freeform 3"/>
            <p:cNvSpPr/>
            <p:nvPr/>
          </p:nvSpPr>
          <p:spPr>
            <a:xfrm>
              <a:off x="0" y="0"/>
              <a:ext cx="1225984" cy="1593725"/>
            </a:xfrm>
            <a:custGeom>
              <a:avLst/>
              <a:gdLst/>
              <a:ahLst/>
              <a:cxnLst/>
              <a:rect l="l" t="t" r="r" b="b"/>
              <a:pathLst>
                <a:path w="1225984" h="1593725">
                  <a:moveTo>
                    <a:pt x="0" y="0"/>
                  </a:moveTo>
                  <a:lnTo>
                    <a:pt x="1225984" y="0"/>
                  </a:lnTo>
                  <a:lnTo>
                    <a:pt x="1225984" y="1593725"/>
                  </a:lnTo>
                  <a:lnTo>
                    <a:pt x="0" y="1593725"/>
                  </a:lnTo>
                  <a:close/>
                </a:path>
              </a:pathLst>
            </a:custGeom>
            <a:blipFill>
              <a:blip r:embed="rId2"/>
              <a:stretch>
                <a:fillRect t="-895" r="-135242" b="-895"/>
              </a:stretch>
            </a:blipFill>
          </p:spPr>
        </p:sp>
      </p:grpSp>
      <p:grpSp>
        <p:nvGrpSpPr>
          <p:cNvPr id="4" name="Group 4"/>
          <p:cNvGrpSpPr/>
          <p:nvPr/>
        </p:nvGrpSpPr>
        <p:grpSpPr>
          <a:xfrm>
            <a:off x="1515993" y="4489235"/>
            <a:ext cx="2337324" cy="2646079"/>
            <a:chOff x="0" y="0"/>
            <a:chExt cx="615592" cy="696910"/>
          </a:xfrm>
        </p:grpSpPr>
        <p:sp>
          <p:nvSpPr>
            <p:cNvPr id="5" name="Freeform 5"/>
            <p:cNvSpPr/>
            <p:nvPr/>
          </p:nvSpPr>
          <p:spPr>
            <a:xfrm>
              <a:off x="0" y="0"/>
              <a:ext cx="615592" cy="696910"/>
            </a:xfrm>
            <a:custGeom>
              <a:avLst/>
              <a:gdLst/>
              <a:ahLst/>
              <a:cxnLst/>
              <a:rect l="l" t="t" r="r" b="b"/>
              <a:pathLst>
                <a:path w="615592" h="696910">
                  <a:moveTo>
                    <a:pt x="96057" y="0"/>
                  </a:moveTo>
                  <a:lnTo>
                    <a:pt x="519535" y="0"/>
                  </a:lnTo>
                  <a:cubicBezTo>
                    <a:pt x="572585" y="0"/>
                    <a:pt x="615592" y="43006"/>
                    <a:pt x="615592" y="96057"/>
                  </a:cubicBezTo>
                  <a:lnTo>
                    <a:pt x="615592" y="600853"/>
                  </a:lnTo>
                  <a:cubicBezTo>
                    <a:pt x="615592" y="626329"/>
                    <a:pt x="605471" y="650761"/>
                    <a:pt x="587457" y="668775"/>
                  </a:cubicBezTo>
                  <a:cubicBezTo>
                    <a:pt x="569443" y="686790"/>
                    <a:pt x="545011" y="696910"/>
                    <a:pt x="519535" y="696910"/>
                  </a:cubicBezTo>
                  <a:lnTo>
                    <a:pt x="96057" y="696910"/>
                  </a:lnTo>
                  <a:cubicBezTo>
                    <a:pt x="70581" y="696910"/>
                    <a:pt x="46148" y="686790"/>
                    <a:pt x="28134" y="668775"/>
                  </a:cubicBezTo>
                  <a:cubicBezTo>
                    <a:pt x="10120" y="650761"/>
                    <a:pt x="0" y="626329"/>
                    <a:pt x="0" y="600853"/>
                  </a:cubicBezTo>
                  <a:lnTo>
                    <a:pt x="0" y="96057"/>
                  </a:lnTo>
                  <a:cubicBezTo>
                    <a:pt x="0" y="70581"/>
                    <a:pt x="10120" y="46148"/>
                    <a:pt x="28134" y="28134"/>
                  </a:cubicBezTo>
                  <a:cubicBezTo>
                    <a:pt x="46148" y="10120"/>
                    <a:pt x="70581" y="0"/>
                    <a:pt x="96057" y="0"/>
                  </a:cubicBezTo>
                  <a:close/>
                </a:path>
              </a:pathLst>
            </a:custGeom>
            <a:solidFill>
              <a:srgbClr val="0570C9"/>
            </a:solidFill>
          </p:spPr>
        </p:sp>
        <p:sp>
          <p:nvSpPr>
            <p:cNvPr id="6" name="TextBox 6"/>
            <p:cNvSpPr txBox="1"/>
            <p:nvPr/>
          </p:nvSpPr>
          <p:spPr>
            <a:xfrm>
              <a:off x="0" y="-38100"/>
              <a:ext cx="615592" cy="73501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374923" y="6747478"/>
            <a:ext cx="619464" cy="80583"/>
            <a:chOff x="0" y="0"/>
            <a:chExt cx="825952" cy="107444"/>
          </a:xfrm>
        </p:grpSpPr>
        <p:grpSp>
          <p:nvGrpSpPr>
            <p:cNvPr id="8" name="Group 8"/>
            <p:cNvGrpSpPr/>
            <p:nvPr/>
          </p:nvGrpSpPr>
          <p:grpSpPr>
            <a:xfrm>
              <a:off x="0" y="0"/>
              <a:ext cx="332732" cy="107444"/>
              <a:chOff x="0" y="0"/>
              <a:chExt cx="65725" cy="21224"/>
            </a:xfrm>
          </p:grpSpPr>
          <p:sp>
            <p:nvSpPr>
              <p:cNvPr id="9" name="Freeform 9"/>
              <p:cNvSpPr/>
              <p:nvPr/>
            </p:nvSpPr>
            <p:spPr>
              <a:xfrm>
                <a:off x="0" y="0"/>
                <a:ext cx="65725" cy="21224"/>
              </a:xfrm>
              <a:custGeom>
                <a:avLst/>
                <a:gdLst/>
                <a:ahLst/>
                <a:cxnLst/>
                <a:rect l="l" t="t" r="r" b="b"/>
                <a:pathLst>
                  <a:path w="65725" h="21224">
                    <a:moveTo>
                      <a:pt x="10612" y="0"/>
                    </a:moveTo>
                    <a:lnTo>
                      <a:pt x="55113" y="0"/>
                    </a:lnTo>
                    <a:cubicBezTo>
                      <a:pt x="57928" y="0"/>
                      <a:pt x="60627" y="1118"/>
                      <a:pt x="62617" y="3108"/>
                    </a:cubicBezTo>
                    <a:cubicBezTo>
                      <a:pt x="64607" y="5098"/>
                      <a:pt x="65725" y="7797"/>
                      <a:pt x="65725" y="10612"/>
                    </a:cubicBezTo>
                    <a:lnTo>
                      <a:pt x="65725" y="10612"/>
                    </a:lnTo>
                    <a:cubicBezTo>
                      <a:pt x="65725" y="16473"/>
                      <a:pt x="60974" y="21224"/>
                      <a:pt x="55113" y="21224"/>
                    </a:cubicBezTo>
                    <a:lnTo>
                      <a:pt x="10612" y="21224"/>
                    </a:lnTo>
                    <a:cubicBezTo>
                      <a:pt x="4751" y="21224"/>
                      <a:pt x="0" y="16473"/>
                      <a:pt x="0" y="10612"/>
                    </a:cubicBezTo>
                    <a:lnTo>
                      <a:pt x="0" y="10612"/>
                    </a:lnTo>
                    <a:cubicBezTo>
                      <a:pt x="0" y="4751"/>
                      <a:pt x="4751" y="0"/>
                      <a:pt x="10612" y="0"/>
                    </a:cubicBezTo>
                    <a:close/>
                  </a:path>
                </a:pathLst>
              </a:custGeom>
              <a:solidFill>
                <a:srgbClr val="FFFFFF"/>
              </a:solidFill>
            </p:spPr>
          </p:sp>
          <p:sp>
            <p:nvSpPr>
              <p:cNvPr id="10" name="TextBox 10"/>
              <p:cNvSpPr txBox="1"/>
              <p:nvPr/>
            </p:nvSpPr>
            <p:spPr>
              <a:xfrm>
                <a:off x="0" y="-38100"/>
                <a:ext cx="65725" cy="5932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91292" y="0"/>
              <a:ext cx="185580" cy="107444"/>
              <a:chOff x="0" y="0"/>
              <a:chExt cx="36658" cy="21224"/>
            </a:xfrm>
          </p:grpSpPr>
          <p:sp>
            <p:nvSpPr>
              <p:cNvPr id="12" name="Freeform 12"/>
              <p:cNvSpPr/>
              <p:nvPr/>
            </p:nvSpPr>
            <p:spPr>
              <a:xfrm>
                <a:off x="0" y="0"/>
                <a:ext cx="36658" cy="21224"/>
              </a:xfrm>
              <a:custGeom>
                <a:avLst/>
                <a:gdLst/>
                <a:ahLst/>
                <a:cxnLst/>
                <a:rect l="l" t="t" r="r" b="b"/>
                <a:pathLst>
                  <a:path w="36658" h="21224">
                    <a:moveTo>
                      <a:pt x="10612" y="0"/>
                    </a:moveTo>
                    <a:lnTo>
                      <a:pt x="26046" y="0"/>
                    </a:lnTo>
                    <a:cubicBezTo>
                      <a:pt x="31907" y="0"/>
                      <a:pt x="36658" y="4751"/>
                      <a:pt x="36658" y="10612"/>
                    </a:cubicBezTo>
                    <a:lnTo>
                      <a:pt x="36658" y="10612"/>
                    </a:lnTo>
                    <a:cubicBezTo>
                      <a:pt x="36658" y="16473"/>
                      <a:pt x="31907" y="21224"/>
                      <a:pt x="26046" y="21224"/>
                    </a:cubicBezTo>
                    <a:lnTo>
                      <a:pt x="10612" y="21224"/>
                    </a:lnTo>
                    <a:cubicBezTo>
                      <a:pt x="4751" y="21224"/>
                      <a:pt x="0" y="16473"/>
                      <a:pt x="0" y="10612"/>
                    </a:cubicBezTo>
                    <a:lnTo>
                      <a:pt x="0" y="10612"/>
                    </a:lnTo>
                    <a:cubicBezTo>
                      <a:pt x="0" y="4751"/>
                      <a:pt x="4751" y="0"/>
                      <a:pt x="10612" y="0"/>
                    </a:cubicBezTo>
                    <a:close/>
                  </a:path>
                </a:pathLst>
              </a:custGeom>
              <a:solidFill>
                <a:srgbClr val="D9D9D9"/>
              </a:solidFill>
            </p:spPr>
          </p:sp>
          <p:sp>
            <p:nvSpPr>
              <p:cNvPr id="13" name="TextBox 13"/>
              <p:cNvSpPr txBox="1"/>
              <p:nvPr/>
            </p:nvSpPr>
            <p:spPr>
              <a:xfrm>
                <a:off x="0" y="-38100"/>
                <a:ext cx="36658" cy="5932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40372" y="0"/>
              <a:ext cx="185580" cy="107444"/>
              <a:chOff x="0" y="0"/>
              <a:chExt cx="36658" cy="21224"/>
            </a:xfrm>
          </p:grpSpPr>
          <p:sp>
            <p:nvSpPr>
              <p:cNvPr id="15" name="Freeform 15"/>
              <p:cNvSpPr/>
              <p:nvPr/>
            </p:nvSpPr>
            <p:spPr>
              <a:xfrm>
                <a:off x="0" y="0"/>
                <a:ext cx="36658" cy="21224"/>
              </a:xfrm>
              <a:custGeom>
                <a:avLst/>
                <a:gdLst/>
                <a:ahLst/>
                <a:cxnLst/>
                <a:rect l="l" t="t" r="r" b="b"/>
                <a:pathLst>
                  <a:path w="36658" h="21224">
                    <a:moveTo>
                      <a:pt x="10612" y="0"/>
                    </a:moveTo>
                    <a:lnTo>
                      <a:pt x="26046" y="0"/>
                    </a:lnTo>
                    <a:cubicBezTo>
                      <a:pt x="31907" y="0"/>
                      <a:pt x="36658" y="4751"/>
                      <a:pt x="36658" y="10612"/>
                    </a:cubicBezTo>
                    <a:lnTo>
                      <a:pt x="36658" y="10612"/>
                    </a:lnTo>
                    <a:cubicBezTo>
                      <a:pt x="36658" y="16473"/>
                      <a:pt x="31907" y="21224"/>
                      <a:pt x="26046" y="21224"/>
                    </a:cubicBezTo>
                    <a:lnTo>
                      <a:pt x="10612" y="21224"/>
                    </a:lnTo>
                    <a:cubicBezTo>
                      <a:pt x="4751" y="21224"/>
                      <a:pt x="0" y="16473"/>
                      <a:pt x="0" y="10612"/>
                    </a:cubicBezTo>
                    <a:lnTo>
                      <a:pt x="0" y="10612"/>
                    </a:lnTo>
                    <a:cubicBezTo>
                      <a:pt x="0" y="4751"/>
                      <a:pt x="4751" y="0"/>
                      <a:pt x="10612" y="0"/>
                    </a:cubicBezTo>
                    <a:close/>
                  </a:path>
                </a:pathLst>
              </a:custGeom>
              <a:solidFill>
                <a:srgbClr val="D9D9D9"/>
              </a:solidFill>
            </p:spPr>
          </p:sp>
          <p:sp>
            <p:nvSpPr>
              <p:cNvPr id="16" name="TextBox 16"/>
              <p:cNvSpPr txBox="1"/>
              <p:nvPr/>
            </p:nvSpPr>
            <p:spPr>
              <a:xfrm>
                <a:off x="0" y="-38100"/>
                <a:ext cx="36658" cy="59324"/>
              </a:xfrm>
              <a:prstGeom prst="rect">
                <a:avLst/>
              </a:prstGeom>
            </p:spPr>
            <p:txBody>
              <a:bodyPr lIns="50800" tIns="50800" rIns="50800" bIns="50800" rtlCol="0" anchor="ctr"/>
              <a:lstStyle/>
              <a:p>
                <a:pPr algn="ctr">
                  <a:lnSpc>
                    <a:spcPts val="2659"/>
                  </a:lnSpc>
                </a:pPr>
                <a:endParaRPr/>
              </a:p>
            </p:txBody>
          </p:sp>
        </p:grpSp>
      </p:grpSp>
      <p:sp>
        <p:nvSpPr>
          <p:cNvPr id="17" name="Freeform 17"/>
          <p:cNvSpPr/>
          <p:nvPr/>
        </p:nvSpPr>
        <p:spPr>
          <a:xfrm>
            <a:off x="1675118" y="4705090"/>
            <a:ext cx="2019073" cy="2019073"/>
          </a:xfrm>
          <a:custGeom>
            <a:avLst/>
            <a:gdLst/>
            <a:ahLst/>
            <a:cxnLst/>
            <a:rect l="l" t="t" r="r" b="b"/>
            <a:pathLst>
              <a:path w="2019073" h="2019073">
                <a:moveTo>
                  <a:pt x="0" y="0"/>
                </a:moveTo>
                <a:lnTo>
                  <a:pt x="2019073" y="0"/>
                </a:lnTo>
                <a:lnTo>
                  <a:pt x="2019073" y="2019074"/>
                </a:lnTo>
                <a:lnTo>
                  <a:pt x="0" y="2019074"/>
                </a:lnTo>
                <a:lnTo>
                  <a:pt x="0" y="0"/>
                </a:lnTo>
                <a:close/>
              </a:path>
            </a:pathLst>
          </a:custGeom>
          <a:blipFill>
            <a:blip r:embed="rId3"/>
            <a:stretch>
              <a:fillRect/>
            </a:stretch>
          </a:blipFill>
        </p:spPr>
      </p:sp>
      <p:sp>
        <p:nvSpPr>
          <p:cNvPr id="18" name="TextBox 18"/>
          <p:cNvSpPr txBox="1"/>
          <p:nvPr/>
        </p:nvSpPr>
        <p:spPr>
          <a:xfrm>
            <a:off x="1515993" y="2493206"/>
            <a:ext cx="8489659" cy="1142369"/>
          </a:xfrm>
          <a:prstGeom prst="rect">
            <a:avLst/>
          </a:prstGeom>
        </p:spPr>
        <p:txBody>
          <a:bodyPr lIns="0" tIns="0" rIns="0" bIns="0" rtlCol="0" anchor="t">
            <a:spAutoFit/>
          </a:bodyPr>
          <a:lstStyle/>
          <a:p>
            <a:pPr algn="l">
              <a:lnSpc>
                <a:spcPts val="8600"/>
              </a:lnSpc>
            </a:pPr>
            <a:r>
              <a:rPr lang="en-US" sz="8600" b="1" dirty="0">
                <a:solidFill>
                  <a:srgbClr val="031139"/>
                </a:solidFill>
                <a:latin typeface="DM Sans Bold"/>
                <a:ea typeface="DM Sans Bold"/>
                <a:cs typeface="DM Sans Bold"/>
                <a:sym typeface="DM Sans Bold"/>
              </a:rPr>
              <a:t>Choix de logo</a:t>
            </a:r>
          </a:p>
        </p:txBody>
      </p:sp>
      <p:sp>
        <p:nvSpPr>
          <p:cNvPr id="19" name="TextBox 19"/>
          <p:cNvSpPr txBox="1"/>
          <p:nvPr/>
        </p:nvSpPr>
        <p:spPr>
          <a:xfrm>
            <a:off x="1515993" y="1790546"/>
            <a:ext cx="4949922" cy="372744"/>
          </a:xfrm>
          <a:prstGeom prst="rect">
            <a:avLst/>
          </a:prstGeom>
        </p:spPr>
        <p:txBody>
          <a:bodyPr lIns="0" tIns="0" rIns="0" bIns="0" rtlCol="0" anchor="t">
            <a:spAutoFit/>
          </a:bodyPr>
          <a:lstStyle/>
          <a:p>
            <a:pPr algn="l">
              <a:lnSpc>
                <a:spcPts val="3080"/>
              </a:lnSpc>
            </a:pPr>
            <a:r>
              <a:rPr lang="en-US" sz="2200">
                <a:solidFill>
                  <a:srgbClr val="737373"/>
                </a:solidFill>
                <a:latin typeface="Open Sans 2"/>
                <a:ea typeface="Open Sans 2"/>
                <a:cs typeface="Open Sans 2"/>
                <a:sym typeface="Open Sans 2"/>
              </a:rPr>
              <a:t>Logo &amp; Color</a:t>
            </a:r>
          </a:p>
        </p:txBody>
      </p:sp>
      <p:sp>
        <p:nvSpPr>
          <p:cNvPr id="20" name="TextBox 20"/>
          <p:cNvSpPr txBox="1"/>
          <p:nvPr/>
        </p:nvSpPr>
        <p:spPr>
          <a:xfrm>
            <a:off x="4701953" y="4576004"/>
            <a:ext cx="4824066" cy="2325369"/>
          </a:xfrm>
          <a:prstGeom prst="rect">
            <a:avLst/>
          </a:prstGeom>
        </p:spPr>
        <p:txBody>
          <a:bodyPr lIns="0" tIns="0" rIns="0" bIns="0" rtlCol="0" anchor="t">
            <a:spAutoFit/>
          </a:bodyPr>
          <a:lstStyle/>
          <a:p>
            <a:pPr algn="l">
              <a:lnSpc>
                <a:spcPts val="3080"/>
              </a:lnSpc>
            </a:pPr>
            <a:r>
              <a:rPr lang="en-US" sz="2200">
                <a:solidFill>
                  <a:srgbClr val="0A2B58"/>
                </a:solidFill>
                <a:latin typeface="Open Sans 2"/>
                <a:ea typeface="Open Sans 2"/>
                <a:cs typeface="Open Sans 2"/>
                <a:sym typeface="Open Sans 2"/>
              </a:rPr>
              <a:t>Le livre ouvert symbolise l’apprentissage, la connaissance et l’accès au savoir, tandis que la forme de maison ou de toit au-dessus évoque une école, un lieu sûr ou un environnement éducatif.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685</Words>
  <Application>Microsoft Office PowerPoint</Application>
  <PresentationFormat>Custom</PresentationFormat>
  <Paragraphs>81</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Pixelated Dotted</vt:lpstr>
      <vt:lpstr>Poppins Bold</vt:lpstr>
      <vt:lpstr>Open Sans 2</vt:lpstr>
      <vt:lpstr>Arial</vt:lpstr>
      <vt:lpstr>Open Sans 2 Bold</vt:lpstr>
      <vt:lpstr>DM Sans Bold</vt:lpstr>
      <vt:lpstr>Open Sans 1 Bold</vt:lpstr>
      <vt:lpstr>Calibri</vt:lpstr>
      <vt:lpstr>Open Sans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School Presentation</dc:title>
  <cp:lastModifiedBy>ayman khribech</cp:lastModifiedBy>
  <cp:revision>6</cp:revision>
  <dcterms:created xsi:type="dcterms:W3CDTF">2006-08-16T00:00:00Z</dcterms:created>
  <dcterms:modified xsi:type="dcterms:W3CDTF">2026-01-07T08:45:54Z</dcterms:modified>
  <dc:identifier>DAG9mBWO2KU</dc:identifier>
</cp:coreProperties>
</file>